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5"/>
    <p:sldMasterId id="2147483660" r:id="rId6"/>
    <p:sldMasterId id="2147483749" r:id="rId7"/>
  </p:sldMasterIdLst>
  <p:notesMasterIdLst>
    <p:notesMasterId r:id="rId31"/>
  </p:notesMasterIdLst>
  <p:sldIdLst>
    <p:sldId id="489" r:id="rId8"/>
    <p:sldId id="1396" r:id="rId9"/>
    <p:sldId id="474" r:id="rId10"/>
    <p:sldId id="1531" r:id="rId11"/>
    <p:sldId id="1373" r:id="rId12"/>
    <p:sldId id="1530" r:id="rId13"/>
    <p:sldId id="1401" r:id="rId14"/>
    <p:sldId id="1376" r:id="rId15"/>
    <p:sldId id="276" r:id="rId16"/>
    <p:sldId id="1380" r:id="rId17"/>
    <p:sldId id="1381" r:id="rId18"/>
    <p:sldId id="1365" r:id="rId19"/>
    <p:sldId id="1382" r:id="rId20"/>
    <p:sldId id="1383" r:id="rId21"/>
    <p:sldId id="1386" r:id="rId22"/>
    <p:sldId id="1384" r:id="rId23"/>
    <p:sldId id="1402" r:id="rId24"/>
    <p:sldId id="1360" r:id="rId25"/>
    <p:sldId id="288" r:id="rId26"/>
    <p:sldId id="1399" r:id="rId27"/>
    <p:sldId id="271" r:id="rId28"/>
    <p:sldId id="1403" r:id="rId29"/>
    <p:sldId id="488" r:id="rId3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851822-B2C7-162C-977A-DD652D2C0488}" name="Lea von Salzen" initials="LvS" userId="S::L.vonSalzen@drk.de::1e33591e-2cd6-4ebf-8cd7-ca1abb8f26dd" providerId="AD"/>
  <p188:author id="{B64798A8-78FA-E579-0E76-0876A9B0F29C}" name="Thomas Eichmann" initials="TE" userId="S::T.Eichmann@drk.de::642affab-e3a4-48d3-8f2b-1ec1294638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0005"/>
    <a:srgbClr val="002D55"/>
    <a:srgbClr val="EBF5FF"/>
    <a:srgbClr val="EB8264"/>
    <a:srgbClr val="698CAF"/>
    <a:srgbClr val="FAC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044D0-3C56-4C2D-AC6C-924346FC28FD}" v="13" dt="2024-06-10T14:46:21.432"/>
    <p1510:client id="{87CFB677-C207-41B4-A7E7-D084453C94D4}" v="7" dt="2024-06-10T14:01:35.03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72" autoAdjust="0"/>
  </p:normalViewPr>
  <p:slideViewPr>
    <p:cSldViewPr snapToGrid="0">
      <p:cViewPr varScale="1">
        <p:scale>
          <a:sx n="93" d="100"/>
          <a:sy n="93" d="100"/>
        </p:scale>
        <p:origin x="1162"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64BFE-611C-4DA2-9C19-C9B62CBD02E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DE"/>
        </a:p>
      </dgm:t>
    </dgm:pt>
    <dgm:pt modelId="{57153FF7-1B0D-405D-9A7E-1F198AAA1146}">
      <dgm:prSet phldrT="[Text]"/>
      <dgm:spPr/>
      <dgm:t>
        <a:bodyPr/>
        <a:lstStyle/>
        <a:p>
          <a:r>
            <a:rPr lang="de-DE"/>
            <a:t>Beteiligung</a:t>
          </a:r>
        </a:p>
      </dgm:t>
    </dgm:pt>
    <dgm:pt modelId="{B6ACCFCB-AA16-45A1-9E2E-F4D7F71A06A9}" type="parTrans" cxnId="{4C9B029F-770F-45BC-9397-7EBF55BA4B3D}">
      <dgm:prSet/>
      <dgm:spPr/>
      <dgm:t>
        <a:bodyPr/>
        <a:lstStyle/>
        <a:p>
          <a:endParaRPr lang="de-DE"/>
        </a:p>
      </dgm:t>
    </dgm:pt>
    <dgm:pt modelId="{A1995D9F-9064-4F60-A7B1-F15E4584F5A5}" type="sibTrans" cxnId="{4C9B029F-770F-45BC-9397-7EBF55BA4B3D}">
      <dgm:prSet/>
      <dgm:spPr/>
      <dgm:t>
        <a:bodyPr/>
        <a:lstStyle/>
        <a:p>
          <a:endParaRPr lang="de-DE"/>
        </a:p>
      </dgm:t>
    </dgm:pt>
    <dgm:pt modelId="{0B09A775-B04A-4CE5-A8E3-9740A767AA99}">
      <dgm:prSet phldrT="[Text]"/>
      <dgm:spPr/>
      <dgm:t>
        <a:bodyPr/>
        <a:lstStyle/>
        <a:p>
          <a:r>
            <a:rPr lang="de-DE"/>
            <a:t>Strategie-erfahrungen</a:t>
          </a:r>
        </a:p>
      </dgm:t>
    </dgm:pt>
    <dgm:pt modelId="{E81AB0C1-8AD6-4BCC-B644-68C8FA0144F5}" type="parTrans" cxnId="{8BD4997F-03EE-4E6A-848C-469F2EE87632}">
      <dgm:prSet/>
      <dgm:spPr/>
      <dgm:t>
        <a:bodyPr/>
        <a:lstStyle/>
        <a:p>
          <a:endParaRPr lang="de-DE"/>
        </a:p>
      </dgm:t>
    </dgm:pt>
    <dgm:pt modelId="{4D657DE5-CC39-4E6C-8750-D5E68A5DF385}" type="sibTrans" cxnId="{8BD4997F-03EE-4E6A-848C-469F2EE87632}">
      <dgm:prSet/>
      <dgm:spPr/>
      <dgm:t>
        <a:bodyPr/>
        <a:lstStyle/>
        <a:p>
          <a:endParaRPr lang="de-DE"/>
        </a:p>
      </dgm:t>
    </dgm:pt>
    <dgm:pt modelId="{EC605EB6-ADC5-4BB6-ACCB-2CE7D75AAEEE}">
      <dgm:prSet phldrT="[Text]"/>
      <dgm:spPr/>
      <dgm:t>
        <a:bodyPr/>
        <a:lstStyle/>
        <a:p>
          <a:r>
            <a:rPr lang="de-DE"/>
            <a:t>Ausrichtung</a:t>
          </a:r>
        </a:p>
      </dgm:t>
    </dgm:pt>
    <dgm:pt modelId="{1FF59F09-EAA3-436E-ACE1-2BC05BAEDC04}" type="parTrans" cxnId="{16EA4B89-BDCC-4B59-A408-5A7C2DB9DA36}">
      <dgm:prSet/>
      <dgm:spPr/>
      <dgm:t>
        <a:bodyPr/>
        <a:lstStyle/>
        <a:p>
          <a:endParaRPr lang="de-DE"/>
        </a:p>
      </dgm:t>
    </dgm:pt>
    <dgm:pt modelId="{CECD147E-A228-4845-936A-8402C4E4D5D4}" type="sibTrans" cxnId="{16EA4B89-BDCC-4B59-A408-5A7C2DB9DA36}">
      <dgm:prSet/>
      <dgm:spPr/>
      <dgm:t>
        <a:bodyPr/>
        <a:lstStyle/>
        <a:p>
          <a:endParaRPr lang="de-DE"/>
        </a:p>
      </dgm:t>
    </dgm:pt>
    <dgm:pt modelId="{17A47F49-9292-4EA8-984B-4113E8CE58D8}">
      <dgm:prSet phldrT="[Text]"/>
      <dgm:spPr/>
      <dgm:t>
        <a:bodyPr/>
        <a:lstStyle/>
        <a:p>
          <a:r>
            <a:rPr lang="de-DE"/>
            <a:t>Umsetzungsplan im Landesverband</a:t>
          </a:r>
        </a:p>
      </dgm:t>
    </dgm:pt>
    <dgm:pt modelId="{CD238AC8-CD1D-4807-B0A3-0A6019D1D722}" type="parTrans" cxnId="{9558AAB8-C535-405F-8934-FE47CBFC7D5D}">
      <dgm:prSet/>
      <dgm:spPr/>
      <dgm:t>
        <a:bodyPr/>
        <a:lstStyle/>
        <a:p>
          <a:endParaRPr lang="de-DE"/>
        </a:p>
      </dgm:t>
    </dgm:pt>
    <dgm:pt modelId="{9310E80D-19CC-4ED9-91B5-BD3526679263}" type="sibTrans" cxnId="{9558AAB8-C535-405F-8934-FE47CBFC7D5D}">
      <dgm:prSet/>
      <dgm:spPr/>
      <dgm:t>
        <a:bodyPr/>
        <a:lstStyle/>
        <a:p>
          <a:endParaRPr lang="de-DE"/>
        </a:p>
      </dgm:t>
    </dgm:pt>
    <dgm:pt modelId="{E104ED6C-0D7F-4246-A82A-58B535475853}" type="pres">
      <dgm:prSet presAssocID="{05264BFE-611C-4DA2-9C19-C9B62CBD02E8}" presName="Name0" presStyleCnt="0">
        <dgm:presLayoutVars>
          <dgm:chMax val="4"/>
          <dgm:resizeHandles val="exact"/>
        </dgm:presLayoutVars>
      </dgm:prSet>
      <dgm:spPr/>
    </dgm:pt>
    <dgm:pt modelId="{7CD82DDD-3B84-4C84-B2EA-3B8170D9D417}" type="pres">
      <dgm:prSet presAssocID="{05264BFE-611C-4DA2-9C19-C9B62CBD02E8}" presName="ellipse" presStyleLbl="trBgShp" presStyleIdx="0" presStyleCnt="1"/>
      <dgm:spPr/>
    </dgm:pt>
    <dgm:pt modelId="{35A2A330-97F4-4725-9588-488CFEE71A2E}" type="pres">
      <dgm:prSet presAssocID="{05264BFE-611C-4DA2-9C19-C9B62CBD02E8}" presName="arrow1" presStyleLbl="fgShp" presStyleIdx="0" presStyleCnt="1"/>
      <dgm:spPr/>
    </dgm:pt>
    <dgm:pt modelId="{551D98A4-4029-45A4-BB71-CDB5DA72F827}" type="pres">
      <dgm:prSet presAssocID="{05264BFE-611C-4DA2-9C19-C9B62CBD02E8}" presName="rectangle" presStyleLbl="revTx" presStyleIdx="0" presStyleCnt="1">
        <dgm:presLayoutVars>
          <dgm:bulletEnabled val="1"/>
        </dgm:presLayoutVars>
      </dgm:prSet>
      <dgm:spPr/>
    </dgm:pt>
    <dgm:pt modelId="{4E21582D-7926-4DF3-9CE1-73C144805C61}" type="pres">
      <dgm:prSet presAssocID="{0B09A775-B04A-4CE5-A8E3-9740A767AA99}" presName="item1" presStyleLbl="node1" presStyleIdx="0" presStyleCnt="3">
        <dgm:presLayoutVars>
          <dgm:bulletEnabled val="1"/>
        </dgm:presLayoutVars>
      </dgm:prSet>
      <dgm:spPr/>
    </dgm:pt>
    <dgm:pt modelId="{41D8825E-938B-40AF-90B5-0024B2B6D34C}" type="pres">
      <dgm:prSet presAssocID="{EC605EB6-ADC5-4BB6-ACCB-2CE7D75AAEEE}" presName="item2" presStyleLbl="node1" presStyleIdx="1" presStyleCnt="3">
        <dgm:presLayoutVars>
          <dgm:bulletEnabled val="1"/>
        </dgm:presLayoutVars>
      </dgm:prSet>
      <dgm:spPr/>
    </dgm:pt>
    <dgm:pt modelId="{A35C310F-C56F-4335-9FFC-2B0BBC797F2D}" type="pres">
      <dgm:prSet presAssocID="{17A47F49-9292-4EA8-984B-4113E8CE58D8}" presName="item3" presStyleLbl="node1" presStyleIdx="2" presStyleCnt="3">
        <dgm:presLayoutVars>
          <dgm:bulletEnabled val="1"/>
        </dgm:presLayoutVars>
      </dgm:prSet>
      <dgm:spPr/>
    </dgm:pt>
    <dgm:pt modelId="{DDC59B27-9D45-4CF8-B410-A187E20F6220}" type="pres">
      <dgm:prSet presAssocID="{05264BFE-611C-4DA2-9C19-C9B62CBD02E8}" presName="funnel" presStyleLbl="trAlignAcc1" presStyleIdx="0" presStyleCnt="1"/>
      <dgm:spPr/>
    </dgm:pt>
  </dgm:ptLst>
  <dgm:cxnLst>
    <dgm:cxn modelId="{589E150B-B008-487A-8372-E04747912664}" type="presOf" srcId="{17A47F49-9292-4EA8-984B-4113E8CE58D8}" destId="{551D98A4-4029-45A4-BB71-CDB5DA72F827}" srcOrd="0" destOrd="0" presId="urn:microsoft.com/office/officeart/2005/8/layout/funnel1"/>
    <dgm:cxn modelId="{C1A4781F-ABAE-4032-875D-4E7D4679368E}" type="presOf" srcId="{0B09A775-B04A-4CE5-A8E3-9740A767AA99}" destId="{41D8825E-938B-40AF-90B5-0024B2B6D34C}" srcOrd="0" destOrd="0" presId="urn:microsoft.com/office/officeart/2005/8/layout/funnel1"/>
    <dgm:cxn modelId="{68C5A447-4DE7-47C4-8B18-FB000ABA8461}" type="presOf" srcId="{05264BFE-611C-4DA2-9C19-C9B62CBD02E8}" destId="{E104ED6C-0D7F-4246-A82A-58B535475853}" srcOrd="0" destOrd="0" presId="urn:microsoft.com/office/officeart/2005/8/layout/funnel1"/>
    <dgm:cxn modelId="{8BD4997F-03EE-4E6A-848C-469F2EE87632}" srcId="{05264BFE-611C-4DA2-9C19-C9B62CBD02E8}" destId="{0B09A775-B04A-4CE5-A8E3-9740A767AA99}" srcOrd="1" destOrd="0" parTransId="{E81AB0C1-8AD6-4BCC-B644-68C8FA0144F5}" sibTransId="{4D657DE5-CC39-4E6C-8750-D5E68A5DF385}"/>
    <dgm:cxn modelId="{16EA4B89-BDCC-4B59-A408-5A7C2DB9DA36}" srcId="{05264BFE-611C-4DA2-9C19-C9B62CBD02E8}" destId="{EC605EB6-ADC5-4BB6-ACCB-2CE7D75AAEEE}" srcOrd="2" destOrd="0" parTransId="{1FF59F09-EAA3-436E-ACE1-2BC05BAEDC04}" sibTransId="{CECD147E-A228-4845-936A-8402C4E4D5D4}"/>
    <dgm:cxn modelId="{4C9B029F-770F-45BC-9397-7EBF55BA4B3D}" srcId="{05264BFE-611C-4DA2-9C19-C9B62CBD02E8}" destId="{57153FF7-1B0D-405D-9A7E-1F198AAA1146}" srcOrd="0" destOrd="0" parTransId="{B6ACCFCB-AA16-45A1-9E2E-F4D7F71A06A9}" sibTransId="{A1995D9F-9064-4F60-A7B1-F15E4584F5A5}"/>
    <dgm:cxn modelId="{9558AAB8-C535-405F-8934-FE47CBFC7D5D}" srcId="{05264BFE-611C-4DA2-9C19-C9B62CBD02E8}" destId="{17A47F49-9292-4EA8-984B-4113E8CE58D8}" srcOrd="3" destOrd="0" parTransId="{CD238AC8-CD1D-4807-B0A3-0A6019D1D722}" sibTransId="{9310E80D-19CC-4ED9-91B5-BD3526679263}"/>
    <dgm:cxn modelId="{6A57F9F5-719E-41EC-A6F0-DADED9CDDC31}" type="presOf" srcId="{57153FF7-1B0D-405D-9A7E-1F198AAA1146}" destId="{A35C310F-C56F-4335-9FFC-2B0BBC797F2D}" srcOrd="0" destOrd="0" presId="urn:microsoft.com/office/officeart/2005/8/layout/funnel1"/>
    <dgm:cxn modelId="{BCB825F8-BB38-4DDF-87B5-3717241549B7}" type="presOf" srcId="{EC605EB6-ADC5-4BB6-ACCB-2CE7D75AAEEE}" destId="{4E21582D-7926-4DF3-9CE1-73C144805C61}" srcOrd="0" destOrd="0" presId="urn:microsoft.com/office/officeart/2005/8/layout/funnel1"/>
    <dgm:cxn modelId="{A1742148-5CD1-4508-8540-F3E4BBE3B2B9}" type="presParOf" srcId="{E104ED6C-0D7F-4246-A82A-58B535475853}" destId="{7CD82DDD-3B84-4C84-B2EA-3B8170D9D417}" srcOrd="0" destOrd="0" presId="urn:microsoft.com/office/officeart/2005/8/layout/funnel1"/>
    <dgm:cxn modelId="{26162717-A93D-428B-A0E8-D0164DAF947B}" type="presParOf" srcId="{E104ED6C-0D7F-4246-A82A-58B535475853}" destId="{35A2A330-97F4-4725-9588-488CFEE71A2E}" srcOrd="1" destOrd="0" presId="urn:microsoft.com/office/officeart/2005/8/layout/funnel1"/>
    <dgm:cxn modelId="{71537A5D-8693-4019-884F-821EA03CC9CC}" type="presParOf" srcId="{E104ED6C-0D7F-4246-A82A-58B535475853}" destId="{551D98A4-4029-45A4-BB71-CDB5DA72F827}" srcOrd="2" destOrd="0" presId="urn:microsoft.com/office/officeart/2005/8/layout/funnel1"/>
    <dgm:cxn modelId="{8D6E3929-DDE3-4CB5-835E-94B04638B80E}" type="presParOf" srcId="{E104ED6C-0D7F-4246-A82A-58B535475853}" destId="{4E21582D-7926-4DF3-9CE1-73C144805C61}" srcOrd="3" destOrd="0" presId="urn:microsoft.com/office/officeart/2005/8/layout/funnel1"/>
    <dgm:cxn modelId="{5CC64C10-4AE0-4FCF-B277-F91A7AA45988}" type="presParOf" srcId="{E104ED6C-0D7F-4246-A82A-58B535475853}" destId="{41D8825E-938B-40AF-90B5-0024B2B6D34C}" srcOrd="4" destOrd="0" presId="urn:microsoft.com/office/officeart/2005/8/layout/funnel1"/>
    <dgm:cxn modelId="{035C737A-7A97-4060-AEA1-9B30A8634972}" type="presParOf" srcId="{E104ED6C-0D7F-4246-A82A-58B535475853}" destId="{A35C310F-C56F-4335-9FFC-2B0BBC797F2D}" srcOrd="5" destOrd="0" presId="urn:microsoft.com/office/officeart/2005/8/layout/funnel1"/>
    <dgm:cxn modelId="{0B45E453-A247-40C4-BD7E-A4282DF22613}" type="presParOf" srcId="{E104ED6C-0D7F-4246-A82A-58B535475853}" destId="{DDC59B27-9D45-4CF8-B410-A187E20F622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396EB8-3888-4085-8852-CE58707B92E0}" type="doc">
      <dgm:prSet loTypeId="urn:microsoft.com/office/officeart/2005/8/layout/cycle6" loCatId="relationship" qsTypeId="urn:microsoft.com/office/officeart/2005/8/quickstyle/simple1" qsCatId="simple" csTypeId="urn:microsoft.com/office/officeart/2005/8/colors/accent1_2" csCatId="accent1" phldr="1"/>
      <dgm:spPr/>
    </dgm:pt>
    <dgm:pt modelId="{90BF5903-6A2D-4824-AB97-49BCC15F42B1}">
      <dgm:prSet phldrT="[Text]" custT="1"/>
      <dgm:spPr>
        <a:solidFill>
          <a:srgbClr val="E6000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rtl="0"/>
          <a:r>
            <a:rPr lang="de-DE" sz="1100" b="0">
              <a:latin typeface="+mn-lt"/>
            </a:rPr>
            <a:t>Präsidiumsmitglieder LV und Bundesebene</a:t>
          </a:r>
        </a:p>
      </dgm:t>
    </dgm:pt>
    <dgm:pt modelId="{AC24170E-B43D-400D-BF94-C234C559910E}" type="parTrans" cxnId="{D2D1741F-B156-4474-999C-55DFFD0F707A}">
      <dgm:prSet/>
      <dgm:spPr/>
      <dgm:t>
        <a:bodyPr/>
        <a:lstStyle/>
        <a:p>
          <a:endParaRPr lang="de-DE"/>
        </a:p>
      </dgm:t>
    </dgm:pt>
    <dgm:pt modelId="{B33F2D76-147C-4374-8154-167BD3CDB89E}" type="sibTrans" cxnId="{D2D1741F-B156-4474-999C-55DFFD0F707A}">
      <dgm:prSet/>
      <dgm:spPr/>
      <dgm:t>
        <a:bodyPr/>
        <a:lstStyle/>
        <a:p>
          <a:endParaRPr lang="de-DE"/>
        </a:p>
      </dgm:t>
    </dgm:pt>
    <dgm:pt modelId="{30BB410B-ED02-4CAD-AFD2-1954D836D2B4}">
      <dgm:prSet phldrT="[Text]" custT="1"/>
      <dgm:spPr>
        <a:solidFill>
          <a:srgbClr val="E6000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de-DE" sz="1100" b="0" kern="1200">
              <a:solidFill>
                <a:prstClr val="white"/>
              </a:solidFill>
              <a:latin typeface="Arial"/>
              <a:ea typeface="+mn-ea"/>
              <a:cs typeface="+mn-cs"/>
            </a:rPr>
            <a:t>Geschäftsführungen auf LV-Ebene</a:t>
          </a:r>
        </a:p>
      </dgm:t>
    </dgm:pt>
    <dgm:pt modelId="{D055B4F3-FB16-4F44-8963-B8DC65C31826}" type="parTrans" cxnId="{E7795201-EF7B-4057-BA04-C6E64E1EECA6}">
      <dgm:prSet/>
      <dgm:spPr/>
      <dgm:t>
        <a:bodyPr/>
        <a:lstStyle/>
        <a:p>
          <a:endParaRPr lang="de-DE"/>
        </a:p>
      </dgm:t>
    </dgm:pt>
    <dgm:pt modelId="{8BFC5BF3-44E5-4909-A812-DB42104DE3CB}" type="sibTrans" cxnId="{E7795201-EF7B-4057-BA04-C6E64E1EECA6}">
      <dgm:prSet/>
      <dgm:spPr/>
      <dgm:t>
        <a:bodyPr/>
        <a:lstStyle/>
        <a:p>
          <a:endParaRPr lang="de-DE"/>
        </a:p>
      </dgm:t>
    </dgm:pt>
    <dgm:pt modelId="{1F62C6DC-FAD1-4F25-8873-1F27199F7044}">
      <dgm:prSet phldrT="[Text]" custT="1"/>
      <dgm:spPr/>
      <dgm:t>
        <a:bodyPr/>
        <a:lstStyle/>
        <a:p>
          <a:r>
            <a:rPr lang="de-DE" sz="1100" b="0"/>
            <a:t>Aktive Rotkreuzler auf KV-Ebene</a:t>
          </a:r>
        </a:p>
      </dgm:t>
    </dgm:pt>
    <dgm:pt modelId="{9721FD8C-F27D-4B29-A54C-86C9FF53808F}" type="parTrans" cxnId="{592CEA9E-FC3E-43B3-8C5A-E81BA0885A49}">
      <dgm:prSet/>
      <dgm:spPr/>
      <dgm:t>
        <a:bodyPr/>
        <a:lstStyle/>
        <a:p>
          <a:endParaRPr lang="de-DE"/>
        </a:p>
      </dgm:t>
    </dgm:pt>
    <dgm:pt modelId="{F936E2DF-CDCB-45DA-8BB7-68878AADE7CD}" type="sibTrans" cxnId="{592CEA9E-FC3E-43B3-8C5A-E81BA0885A49}">
      <dgm:prSet/>
      <dgm:spPr/>
      <dgm:t>
        <a:bodyPr/>
        <a:lstStyle/>
        <a:p>
          <a:endParaRPr lang="de-DE"/>
        </a:p>
      </dgm:t>
    </dgm:pt>
    <dgm:pt modelId="{C83B0BC1-61F5-4497-8186-E11FEF25C9BA}">
      <dgm:prSet phldr="0"/>
      <dgm:spPr/>
      <dgm:t>
        <a:bodyPr/>
        <a:lstStyle/>
        <a:p>
          <a:pPr rtl="0"/>
          <a:r>
            <a:rPr lang="de-DE" b="0">
              <a:latin typeface="+mn-lt"/>
            </a:rPr>
            <a:t>Aktive Mitglieder der Gemeinschaften</a:t>
          </a:r>
        </a:p>
      </dgm:t>
    </dgm:pt>
    <dgm:pt modelId="{DE2AC3F6-AABF-4190-BD80-0C6D34DF9C3B}" type="parTrans" cxnId="{B4A041EB-6EBF-4507-82BC-19B12035EE1F}">
      <dgm:prSet/>
      <dgm:spPr/>
      <dgm:t>
        <a:bodyPr/>
        <a:lstStyle/>
        <a:p>
          <a:endParaRPr lang="de-DE"/>
        </a:p>
      </dgm:t>
    </dgm:pt>
    <dgm:pt modelId="{DBCAC74D-8FAA-4812-B93B-1393710EA2F8}" type="sibTrans" cxnId="{B4A041EB-6EBF-4507-82BC-19B12035EE1F}">
      <dgm:prSet/>
      <dgm:spPr/>
      <dgm:t>
        <a:bodyPr/>
        <a:lstStyle/>
        <a:p>
          <a:endParaRPr lang="de-DE"/>
        </a:p>
      </dgm:t>
    </dgm:pt>
    <dgm:pt modelId="{FF224CE6-B97A-4D0D-A11A-D546B1FCADE8}" type="pres">
      <dgm:prSet presAssocID="{59396EB8-3888-4085-8852-CE58707B92E0}" presName="cycle" presStyleCnt="0">
        <dgm:presLayoutVars>
          <dgm:dir/>
          <dgm:resizeHandles val="exact"/>
        </dgm:presLayoutVars>
      </dgm:prSet>
      <dgm:spPr/>
    </dgm:pt>
    <dgm:pt modelId="{AE52ACEA-F7ED-4D84-8E36-9AA917F16314}" type="pres">
      <dgm:prSet presAssocID="{90BF5903-6A2D-4824-AB97-49BCC15F42B1}" presName="node" presStyleLbl="node1" presStyleIdx="0" presStyleCnt="4" custScaleX="125481" custScaleY="69872">
        <dgm:presLayoutVars>
          <dgm:bulletEnabled val="1"/>
        </dgm:presLayoutVars>
      </dgm:prSet>
      <dgm:spPr>
        <a:xfrm>
          <a:off x="3325100" y="1339662"/>
          <a:ext cx="1246556" cy="810261"/>
        </a:xfrm>
        <a:prstGeom prst="roundRect">
          <a:avLst/>
        </a:prstGeom>
      </dgm:spPr>
    </dgm:pt>
    <dgm:pt modelId="{1AFD0385-C19A-4EA1-8BF3-2AFC5F934689}" type="pres">
      <dgm:prSet presAssocID="{90BF5903-6A2D-4824-AB97-49BCC15F42B1}" presName="spNode" presStyleCnt="0"/>
      <dgm:spPr/>
    </dgm:pt>
    <dgm:pt modelId="{A0F287E6-7E30-4FEB-97EA-1B181B10DE39}" type="pres">
      <dgm:prSet presAssocID="{B33F2D76-147C-4374-8154-167BD3CDB89E}" presName="sibTrans" presStyleLbl="sibTrans1D1" presStyleIdx="0" presStyleCnt="4"/>
      <dgm:spPr/>
    </dgm:pt>
    <dgm:pt modelId="{B9995391-6CF4-41C4-A206-0EF911B75820}" type="pres">
      <dgm:prSet presAssocID="{30BB410B-ED02-4CAD-AFD2-1954D836D2B4}" presName="node" presStyleLbl="node1" presStyleIdx="1" presStyleCnt="4" custScaleX="126788" custScaleY="74024">
        <dgm:presLayoutVars>
          <dgm:bulletEnabled val="1"/>
        </dgm:presLayoutVars>
      </dgm:prSet>
      <dgm:spPr>
        <a:xfrm>
          <a:off x="1987096" y="2677666"/>
          <a:ext cx="1246556" cy="810261"/>
        </a:xfrm>
        <a:prstGeom prst="roundRect">
          <a:avLst/>
        </a:prstGeom>
      </dgm:spPr>
    </dgm:pt>
    <dgm:pt modelId="{885CB233-9E5D-4A6A-89CA-F3AAE875BFF3}" type="pres">
      <dgm:prSet presAssocID="{30BB410B-ED02-4CAD-AFD2-1954D836D2B4}" presName="spNode" presStyleCnt="0"/>
      <dgm:spPr/>
    </dgm:pt>
    <dgm:pt modelId="{3BF8AA0F-9D6C-4271-BDA8-6E874D4766FE}" type="pres">
      <dgm:prSet presAssocID="{8BFC5BF3-44E5-4909-A812-DB42104DE3CB}" presName="sibTrans" presStyleLbl="sibTrans1D1" presStyleIdx="1" presStyleCnt="4"/>
      <dgm:spPr/>
    </dgm:pt>
    <dgm:pt modelId="{5310AA3A-0585-4E29-92E6-4EA2C22F66E7}" type="pres">
      <dgm:prSet presAssocID="{1F62C6DC-FAD1-4F25-8873-1F27199F7044}" presName="node" presStyleLbl="node1" presStyleIdx="2" presStyleCnt="4" custScaleX="95929" custScaleY="74024">
        <dgm:presLayoutVars>
          <dgm:bulletEnabled val="1"/>
        </dgm:presLayoutVars>
      </dgm:prSet>
      <dgm:spPr/>
    </dgm:pt>
    <dgm:pt modelId="{54AE0552-D3F3-4130-829B-781F29EFC9D2}" type="pres">
      <dgm:prSet presAssocID="{1F62C6DC-FAD1-4F25-8873-1F27199F7044}" presName="spNode" presStyleCnt="0"/>
      <dgm:spPr/>
    </dgm:pt>
    <dgm:pt modelId="{A5DB64A7-F202-463A-B5BF-20B351D06E0D}" type="pres">
      <dgm:prSet presAssocID="{F936E2DF-CDCB-45DA-8BB7-68878AADE7CD}" presName="sibTrans" presStyleLbl="sibTrans1D1" presStyleIdx="2" presStyleCnt="4"/>
      <dgm:spPr/>
    </dgm:pt>
    <dgm:pt modelId="{A8FDB479-C43E-44B8-A597-DA6FB5BD47E6}" type="pres">
      <dgm:prSet presAssocID="{C83B0BC1-61F5-4497-8186-E11FEF25C9BA}" presName="node" presStyleLbl="node1" presStyleIdx="3" presStyleCnt="4">
        <dgm:presLayoutVars>
          <dgm:bulletEnabled val="1"/>
        </dgm:presLayoutVars>
      </dgm:prSet>
      <dgm:spPr/>
    </dgm:pt>
    <dgm:pt modelId="{7C1120DE-D8C6-47A1-8276-1C75F60DF0E0}" type="pres">
      <dgm:prSet presAssocID="{C83B0BC1-61F5-4497-8186-E11FEF25C9BA}" presName="spNode" presStyleCnt="0"/>
      <dgm:spPr/>
    </dgm:pt>
    <dgm:pt modelId="{48EB26BA-3C94-4C37-8E90-923BF6F0A12D}" type="pres">
      <dgm:prSet presAssocID="{DBCAC74D-8FAA-4812-B93B-1393710EA2F8}" presName="sibTrans" presStyleLbl="sibTrans1D1" presStyleIdx="3" presStyleCnt="4"/>
      <dgm:spPr/>
    </dgm:pt>
  </dgm:ptLst>
  <dgm:cxnLst>
    <dgm:cxn modelId="{E7795201-EF7B-4057-BA04-C6E64E1EECA6}" srcId="{59396EB8-3888-4085-8852-CE58707B92E0}" destId="{30BB410B-ED02-4CAD-AFD2-1954D836D2B4}" srcOrd="1" destOrd="0" parTransId="{D055B4F3-FB16-4F44-8963-B8DC65C31826}" sibTransId="{8BFC5BF3-44E5-4909-A812-DB42104DE3CB}"/>
    <dgm:cxn modelId="{9CBE7E12-0C7D-48EB-998F-0802903CEDB1}" type="presOf" srcId="{F936E2DF-CDCB-45DA-8BB7-68878AADE7CD}" destId="{A5DB64A7-F202-463A-B5BF-20B351D06E0D}" srcOrd="0" destOrd="0" presId="urn:microsoft.com/office/officeart/2005/8/layout/cycle6"/>
    <dgm:cxn modelId="{D2D1741F-B156-4474-999C-55DFFD0F707A}" srcId="{59396EB8-3888-4085-8852-CE58707B92E0}" destId="{90BF5903-6A2D-4824-AB97-49BCC15F42B1}" srcOrd="0" destOrd="0" parTransId="{AC24170E-B43D-400D-BF94-C234C559910E}" sibTransId="{B33F2D76-147C-4374-8154-167BD3CDB89E}"/>
    <dgm:cxn modelId="{DCF8625F-91D4-4242-B3E6-9BE00BE1A977}" type="presOf" srcId="{59396EB8-3888-4085-8852-CE58707B92E0}" destId="{FF224CE6-B97A-4D0D-A11A-D546B1FCADE8}" srcOrd="0" destOrd="0" presId="urn:microsoft.com/office/officeart/2005/8/layout/cycle6"/>
    <dgm:cxn modelId="{50B4BB43-9EB6-4DCB-91E5-0537008FD3E7}" type="presOf" srcId="{B33F2D76-147C-4374-8154-167BD3CDB89E}" destId="{A0F287E6-7E30-4FEB-97EA-1B181B10DE39}" srcOrd="0" destOrd="0" presId="urn:microsoft.com/office/officeart/2005/8/layout/cycle6"/>
    <dgm:cxn modelId="{156D8B65-AF01-4E1C-A634-D7A1304C8742}" type="presOf" srcId="{1F62C6DC-FAD1-4F25-8873-1F27199F7044}" destId="{5310AA3A-0585-4E29-92E6-4EA2C22F66E7}" srcOrd="0" destOrd="0" presId="urn:microsoft.com/office/officeart/2005/8/layout/cycle6"/>
    <dgm:cxn modelId="{F56C746A-FA08-4E5D-8C6F-A6ACD13FCBC2}" type="presOf" srcId="{30BB410B-ED02-4CAD-AFD2-1954D836D2B4}" destId="{B9995391-6CF4-41C4-A206-0EF911B75820}" srcOrd="0" destOrd="0" presId="urn:microsoft.com/office/officeart/2005/8/layout/cycle6"/>
    <dgm:cxn modelId="{16E1605A-AB85-47AC-941D-B3CD0CA88663}" type="presOf" srcId="{90BF5903-6A2D-4824-AB97-49BCC15F42B1}" destId="{AE52ACEA-F7ED-4D84-8E36-9AA917F16314}" srcOrd="0" destOrd="0" presId="urn:microsoft.com/office/officeart/2005/8/layout/cycle6"/>
    <dgm:cxn modelId="{E760D087-4718-4009-ABF0-E100B285059F}" type="presOf" srcId="{DBCAC74D-8FAA-4812-B93B-1393710EA2F8}" destId="{48EB26BA-3C94-4C37-8E90-923BF6F0A12D}" srcOrd="0" destOrd="0" presId="urn:microsoft.com/office/officeart/2005/8/layout/cycle6"/>
    <dgm:cxn modelId="{592CEA9E-FC3E-43B3-8C5A-E81BA0885A49}" srcId="{59396EB8-3888-4085-8852-CE58707B92E0}" destId="{1F62C6DC-FAD1-4F25-8873-1F27199F7044}" srcOrd="2" destOrd="0" parTransId="{9721FD8C-F27D-4B29-A54C-86C9FF53808F}" sibTransId="{F936E2DF-CDCB-45DA-8BB7-68878AADE7CD}"/>
    <dgm:cxn modelId="{41218CE8-6C2A-409C-8F53-AE3C04FC6E2C}" type="presOf" srcId="{C83B0BC1-61F5-4497-8186-E11FEF25C9BA}" destId="{A8FDB479-C43E-44B8-A597-DA6FB5BD47E6}" srcOrd="0" destOrd="0" presId="urn:microsoft.com/office/officeart/2005/8/layout/cycle6"/>
    <dgm:cxn modelId="{B4A041EB-6EBF-4507-82BC-19B12035EE1F}" srcId="{59396EB8-3888-4085-8852-CE58707B92E0}" destId="{C83B0BC1-61F5-4497-8186-E11FEF25C9BA}" srcOrd="3" destOrd="0" parTransId="{DE2AC3F6-AABF-4190-BD80-0C6D34DF9C3B}" sibTransId="{DBCAC74D-8FAA-4812-B93B-1393710EA2F8}"/>
    <dgm:cxn modelId="{5F7327FE-E458-4364-91EB-38A582C576FA}" type="presOf" srcId="{8BFC5BF3-44E5-4909-A812-DB42104DE3CB}" destId="{3BF8AA0F-9D6C-4271-BDA8-6E874D4766FE}" srcOrd="0" destOrd="0" presId="urn:microsoft.com/office/officeart/2005/8/layout/cycle6"/>
    <dgm:cxn modelId="{5414C25B-75DF-44D7-8BB4-CD8E9A784B09}" type="presParOf" srcId="{FF224CE6-B97A-4D0D-A11A-D546B1FCADE8}" destId="{AE52ACEA-F7ED-4D84-8E36-9AA917F16314}" srcOrd="0" destOrd="0" presId="urn:microsoft.com/office/officeart/2005/8/layout/cycle6"/>
    <dgm:cxn modelId="{2A81755E-2AC2-4832-BA14-C64EBD1A59C5}" type="presParOf" srcId="{FF224CE6-B97A-4D0D-A11A-D546B1FCADE8}" destId="{1AFD0385-C19A-4EA1-8BF3-2AFC5F934689}" srcOrd="1" destOrd="0" presId="urn:microsoft.com/office/officeart/2005/8/layout/cycle6"/>
    <dgm:cxn modelId="{6D02FE64-11F0-4227-93B7-98A9C16D690B}" type="presParOf" srcId="{FF224CE6-B97A-4D0D-A11A-D546B1FCADE8}" destId="{A0F287E6-7E30-4FEB-97EA-1B181B10DE39}" srcOrd="2" destOrd="0" presId="urn:microsoft.com/office/officeart/2005/8/layout/cycle6"/>
    <dgm:cxn modelId="{04787ED5-D77F-40FE-B6BE-F1851110FFD9}" type="presParOf" srcId="{FF224CE6-B97A-4D0D-A11A-D546B1FCADE8}" destId="{B9995391-6CF4-41C4-A206-0EF911B75820}" srcOrd="3" destOrd="0" presId="urn:microsoft.com/office/officeart/2005/8/layout/cycle6"/>
    <dgm:cxn modelId="{D5C198B1-7383-45C9-A50B-0972D1DB77ED}" type="presParOf" srcId="{FF224CE6-B97A-4D0D-A11A-D546B1FCADE8}" destId="{885CB233-9E5D-4A6A-89CA-F3AAE875BFF3}" srcOrd="4" destOrd="0" presId="urn:microsoft.com/office/officeart/2005/8/layout/cycle6"/>
    <dgm:cxn modelId="{459545B0-734A-4477-854E-3553D665B72A}" type="presParOf" srcId="{FF224CE6-B97A-4D0D-A11A-D546B1FCADE8}" destId="{3BF8AA0F-9D6C-4271-BDA8-6E874D4766FE}" srcOrd="5" destOrd="0" presId="urn:microsoft.com/office/officeart/2005/8/layout/cycle6"/>
    <dgm:cxn modelId="{9729E103-97FF-45AA-B53F-A1DC4BCAA227}" type="presParOf" srcId="{FF224CE6-B97A-4D0D-A11A-D546B1FCADE8}" destId="{5310AA3A-0585-4E29-92E6-4EA2C22F66E7}" srcOrd="6" destOrd="0" presId="urn:microsoft.com/office/officeart/2005/8/layout/cycle6"/>
    <dgm:cxn modelId="{7930CDC3-9DE7-4FDF-98B7-0462EB9FE4A0}" type="presParOf" srcId="{FF224CE6-B97A-4D0D-A11A-D546B1FCADE8}" destId="{54AE0552-D3F3-4130-829B-781F29EFC9D2}" srcOrd="7" destOrd="0" presId="urn:microsoft.com/office/officeart/2005/8/layout/cycle6"/>
    <dgm:cxn modelId="{1B31064F-AB63-4D48-A7FD-3BE65CEB5A06}" type="presParOf" srcId="{FF224CE6-B97A-4D0D-A11A-D546B1FCADE8}" destId="{A5DB64A7-F202-463A-B5BF-20B351D06E0D}" srcOrd="8" destOrd="0" presId="urn:microsoft.com/office/officeart/2005/8/layout/cycle6"/>
    <dgm:cxn modelId="{5CCEA495-C673-493C-AD6D-FC0265A5FBC9}" type="presParOf" srcId="{FF224CE6-B97A-4D0D-A11A-D546B1FCADE8}" destId="{A8FDB479-C43E-44B8-A597-DA6FB5BD47E6}" srcOrd="9" destOrd="0" presId="urn:microsoft.com/office/officeart/2005/8/layout/cycle6"/>
    <dgm:cxn modelId="{5AD2B433-E09F-4261-9102-81534D6B29B4}" type="presParOf" srcId="{FF224CE6-B97A-4D0D-A11A-D546B1FCADE8}" destId="{7C1120DE-D8C6-47A1-8276-1C75F60DF0E0}" srcOrd="10" destOrd="0" presId="urn:microsoft.com/office/officeart/2005/8/layout/cycle6"/>
    <dgm:cxn modelId="{2963212B-B096-491C-8D80-A680DC560AA9}" type="presParOf" srcId="{FF224CE6-B97A-4D0D-A11A-D546B1FCADE8}" destId="{48EB26BA-3C94-4C37-8E90-923BF6F0A12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82DDD-3B84-4C84-B2EA-3B8170D9D417}">
      <dsp:nvSpPr>
        <dsp:cNvPr id="0" name=""/>
        <dsp:cNvSpPr/>
      </dsp:nvSpPr>
      <dsp:spPr>
        <a:xfrm>
          <a:off x="1474366" y="139731"/>
          <a:ext cx="2773140" cy="9630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2A330-97F4-4725-9588-488CFEE71A2E}">
      <dsp:nvSpPr>
        <dsp:cNvPr id="0" name=""/>
        <dsp:cNvSpPr/>
      </dsp:nvSpPr>
      <dsp:spPr>
        <a:xfrm>
          <a:off x="2596521" y="2497976"/>
          <a:ext cx="537430" cy="34395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D98A4-4029-45A4-BB71-CDB5DA72F827}">
      <dsp:nvSpPr>
        <dsp:cNvPr id="0" name=""/>
        <dsp:cNvSpPr/>
      </dsp:nvSpPr>
      <dsp:spPr>
        <a:xfrm>
          <a:off x="1575403" y="2773140"/>
          <a:ext cx="2579665" cy="64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a:t>Umsetzungsplan im Landesverband</a:t>
          </a:r>
        </a:p>
      </dsp:txBody>
      <dsp:txXfrm>
        <a:off x="1575403" y="2773140"/>
        <a:ext cx="2579665" cy="644916"/>
      </dsp:txXfrm>
    </dsp:sp>
    <dsp:sp modelId="{4E21582D-7926-4DF3-9CE1-73C144805C61}">
      <dsp:nvSpPr>
        <dsp:cNvPr id="0" name=""/>
        <dsp:cNvSpPr/>
      </dsp:nvSpPr>
      <dsp:spPr>
        <a:xfrm>
          <a:off x="2482586" y="1177187"/>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Ausrichtung</a:t>
          </a:r>
        </a:p>
      </dsp:txBody>
      <dsp:txXfrm>
        <a:off x="2624255" y="1318856"/>
        <a:ext cx="684036" cy="684036"/>
      </dsp:txXfrm>
    </dsp:sp>
    <dsp:sp modelId="{41D8825E-938B-40AF-90B5-0024B2B6D34C}">
      <dsp:nvSpPr>
        <dsp:cNvPr id="0" name=""/>
        <dsp:cNvSpPr/>
      </dsp:nvSpPr>
      <dsp:spPr>
        <a:xfrm>
          <a:off x="1790375" y="45144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Strategie-erfahrungen</a:t>
          </a:r>
        </a:p>
      </dsp:txBody>
      <dsp:txXfrm>
        <a:off x="1932044" y="593110"/>
        <a:ext cx="684036" cy="684036"/>
      </dsp:txXfrm>
    </dsp:sp>
    <dsp:sp modelId="{A35C310F-C56F-4335-9FFC-2B0BBC797F2D}">
      <dsp:nvSpPr>
        <dsp:cNvPr id="0" name=""/>
        <dsp:cNvSpPr/>
      </dsp:nvSpPr>
      <dsp:spPr>
        <a:xfrm>
          <a:off x="2779247" y="217551"/>
          <a:ext cx="967374" cy="967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Beteiligung</a:t>
          </a:r>
        </a:p>
      </dsp:txBody>
      <dsp:txXfrm>
        <a:off x="2920916" y="359220"/>
        <a:ext cx="684036" cy="684036"/>
      </dsp:txXfrm>
    </dsp:sp>
    <dsp:sp modelId="{DDC59B27-9D45-4CF8-B410-A187E20F6220}">
      <dsp:nvSpPr>
        <dsp:cNvPr id="0" name=""/>
        <dsp:cNvSpPr/>
      </dsp:nvSpPr>
      <dsp:spPr>
        <a:xfrm>
          <a:off x="1360431" y="21497"/>
          <a:ext cx="3009609" cy="240768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ACEA-F7ED-4D84-8E36-9AA917F16314}">
      <dsp:nvSpPr>
        <dsp:cNvPr id="0" name=""/>
        <dsp:cNvSpPr/>
      </dsp:nvSpPr>
      <dsp:spPr>
        <a:xfrm>
          <a:off x="1462247" y="110224"/>
          <a:ext cx="1508826" cy="546107"/>
        </a:xfrm>
        <a:prstGeom prst="roundRect">
          <a:avLst/>
        </a:prstGeom>
        <a:solidFill>
          <a:srgbClr val="E6000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488950" rtl="0">
            <a:lnSpc>
              <a:spcPct val="90000"/>
            </a:lnSpc>
            <a:spcBef>
              <a:spcPct val="0"/>
            </a:spcBef>
            <a:spcAft>
              <a:spcPct val="35000"/>
            </a:spcAft>
            <a:buNone/>
          </a:pPr>
          <a:r>
            <a:rPr lang="de-DE" sz="1100" b="0" kern="1200">
              <a:latin typeface="+mn-lt"/>
            </a:rPr>
            <a:t>Präsidiumsmitglieder LV und Bundesebene</a:t>
          </a:r>
        </a:p>
      </dsp:txBody>
      <dsp:txXfrm>
        <a:off x="1488906" y="136883"/>
        <a:ext cx="1455508" cy="492789"/>
      </dsp:txXfrm>
    </dsp:sp>
    <dsp:sp modelId="{A0F287E6-7E30-4FEB-97EA-1B181B10DE39}">
      <dsp:nvSpPr>
        <dsp:cNvPr id="0" name=""/>
        <dsp:cNvSpPr/>
      </dsp:nvSpPr>
      <dsp:spPr>
        <a:xfrm>
          <a:off x="923109" y="383277"/>
          <a:ext cx="2587102" cy="2587102"/>
        </a:xfrm>
        <a:custGeom>
          <a:avLst/>
          <a:gdLst/>
          <a:ahLst/>
          <a:cxnLst/>
          <a:rect l="0" t="0" r="0" b="0"/>
          <a:pathLst>
            <a:path>
              <a:moveTo>
                <a:pt x="2055374" y="248132"/>
              </a:moveTo>
              <a:arcTo wR="1293551" hR="1293551" stAng="18364905" swAng="24354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995391-6CF4-41C4-A206-0EF911B75820}">
      <dsp:nvSpPr>
        <dsp:cNvPr id="0" name=""/>
        <dsp:cNvSpPr/>
      </dsp:nvSpPr>
      <dsp:spPr>
        <a:xfrm>
          <a:off x="2747940" y="1387549"/>
          <a:ext cx="1524542" cy="578558"/>
        </a:xfrm>
        <a:prstGeom prst="roundRect">
          <a:avLst/>
        </a:prstGeom>
        <a:solidFill>
          <a:srgbClr val="E6000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100" b="0" kern="1200">
              <a:solidFill>
                <a:prstClr val="white"/>
              </a:solidFill>
              <a:latin typeface="Arial"/>
              <a:ea typeface="+mn-ea"/>
              <a:cs typeface="+mn-cs"/>
            </a:rPr>
            <a:t>Geschäftsführungen auf LV-Ebene</a:t>
          </a:r>
        </a:p>
      </dsp:txBody>
      <dsp:txXfrm>
        <a:off x="2776183" y="1415792"/>
        <a:ext cx="1468056" cy="522072"/>
      </dsp:txXfrm>
    </dsp:sp>
    <dsp:sp modelId="{3BF8AA0F-9D6C-4271-BDA8-6E874D4766FE}">
      <dsp:nvSpPr>
        <dsp:cNvPr id="0" name=""/>
        <dsp:cNvSpPr/>
      </dsp:nvSpPr>
      <dsp:spPr>
        <a:xfrm>
          <a:off x="923109" y="383277"/>
          <a:ext cx="2587102" cy="2587102"/>
        </a:xfrm>
        <a:custGeom>
          <a:avLst/>
          <a:gdLst/>
          <a:ahLst/>
          <a:cxnLst/>
          <a:rect l="0" t="0" r="0" b="0"/>
          <a:pathLst>
            <a:path>
              <a:moveTo>
                <a:pt x="2551823" y="1593595"/>
              </a:moveTo>
              <a:arcTo wR="1293551" hR="1293551" stAng="804729" swAng="29771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10AA3A-0585-4E29-92E6-4EA2C22F66E7}">
      <dsp:nvSpPr>
        <dsp:cNvPr id="0" name=""/>
        <dsp:cNvSpPr/>
      </dsp:nvSpPr>
      <dsp:spPr>
        <a:xfrm>
          <a:off x="1639918" y="2681101"/>
          <a:ext cx="1153482" cy="57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0" kern="1200"/>
            <a:t>Aktive Rotkreuzler auf KV-Ebene</a:t>
          </a:r>
        </a:p>
      </dsp:txBody>
      <dsp:txXfrm>
        <a:off x="1668161" y="2709344"/>
        <a:ext cx="1096996" cy="522072"/>
      </dsp:txXfrm>
    </dsp:sp>
    <dsp:sp modelId="{A5DB64A7-F202-463A-B5BF-20B351D06E0D}">
      <dsp:nvSpPr>
        <dsp:cNvPr id="0" name=""/>
        <dsp:cNvSpPr/>
      </dsp:nvSpPr>
      <dsp:spPr>
        <a:xfrm>
          <a:off x="923109" y="383277"/>
          <a:ext cx="2587102" cy="2587102"/>
        </a:xfrm>
        <a:custGeom>
          <a:avLst/>
          <a:gdLst/>
          <a:ahLst/>
          <a:cxnLst/>
          <a:rect l="0" t="0" r="0" b="0"/>
          <a:pathLst>
            <a:path>
              <a:moveTo>
                <a:pt x="707790" y="2446876"/>
              </a:moveTo>
              <a:arcTo wR="1293551" hR="1293551" stAng="7015529" swAng="270258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FDB479-C43E-44B8-A597-DA6FB5BD47E6}">
      <dsp:nvSpPr>
        <dsp:cNvPr id="0" name=""/>
        <dsp:cNvSpPr/>
      </dsp:nvSpPr>
      <dsp:spPr>
        <a:xfrm>
          <a:off x="321892" y="1286038"/>
          <a:ext cx="1202434" cy="781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de-DE" sz="1100" b="0" kern="1200">
              <a:latin typeface="+mn-lt"/>
            </a:rPr>
            <a:t>Aktive Mitglieder der Gemeinschaften</a:t>
          </a:r>
        </a:p>
      </dsp:txBody>
      <dsp:txXfrm>
        <a:off x="360046" y="1324192"/>
        <a:ext cx="1126126" cy="705274"/>
      </dsp:txXfrm>
    </dsp:sp>
    <dsp:sp modelId="{48EB26BA-3C94-4C37-8E90-923BF6F0A12D}">
      <dsp:nvSpPr>
        <dsp:cNvPr id="0" name=""/>
        <dsp:cNvSpPr/>
      </dsp:nvSpPr>
      <dsp:spPr>
        <a:xfrm>
          <a:off x="923109" y="383277"/>
          <a:ext cx="2587102" cy="2587102"/>
        </a:xfrm>
        <a:custGeom>
          <a:avLst/>
          <a:gdLst/>
          <a:ahLst/>
          <a:cxnLst/>
          <a:rect l="0" t="0" r="0" b="0"/>
          <a:pathLst>
            <a:path>
              <a:moveTo>
                <a:pt x="62930" y="894995"/>
              </a:moveTo>
              <a:arcTo wR="1293551" hR="1293551" stAng="11876720" swAng="21610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829D6-B62E-41F5-B944-4575583B3587}" type="datetimeFigureOut">
              <a:rPr lang="de-DE" smtClean="0"/>
              <a:t>10.06.2024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0E7E1-5400-492B-B5F6-23476130DB9B}" type="slidenum">
              <a:rPr lang="de-DE" smtClean="0"/>
              <a:t>‹Nr.›</a:t>
            </a:fld>
            <a:endParaRPr lang="de-DE"/>
          </a:p>
        </p:txBody>
      </p:sp>
    </p:spTree>
    <p:extLst>
      <p:ext uri="{BB962C8B-B14F-4D97-AF65-F5344CB8AC3E}">
        <p14:creationId xmlns:p14="http://schemas.microsoft.com/office/powerpoint/2010/main" val="168301683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2</a:t>
            </a:fld>
            <a:endParaRPr lang="de-DE"/>
          </a:p>
        </p:txBody>
      </p:sp>
    </p:spTree>
    <p:extLst>
      <p:ext uri="{BB962C8B-B14F-4D97-AF65-F5344CB8AC3E}">
        <p14:creationId xmlns:p14="http://schemas.microsoft.com/office/powerpoint/2010/main" val="263640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16</a:t>
            </a:fld>
            <a:endParaRPr lang="de-DE"/>
          </a:p>
        </p:txBody>
      </p:sp>
    </p:spTree>
    <p:extLst>
      <p:ext uri="{BB962C8B-B14F-4D97-AF65-F5344CB8AC3E}">
        <p14:creationId xmlns:p14="http://schemas.microsoft.com/office/powerpoint/2010/main" val="292235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900" b="1"/>
              <a:t>Mitglieder der Steuerungsgruppe</a:t>
            </a:r>
          </a:p>
          <a:p>
            <a:pPr lvl="0"/>
            <a:endParaRPr lang="de-DE" sz="900" b="1"/>
          </a:p>
          <a:p>
            <a:pPr lvl="0"/>
            <a:r>
              <a:rPr lang="de-DE" sz="900" b="1"/>
              <a:t>Präsidiumsmitglieder: </a:t>
            </a:r>
            <a:r>
              <a:rPr lang="de-DE" sz="900"/>
              <a:t>Volkmar Schön, Gabriele Müller-Stutzer</a:t>
            </a:r>
          </a:p>
          <a:p>
            <a:pPr lvl="0"/>
            <a:endParaRPr lang="de-DE" sz="900"/>
          </a:p>
          <a:p>
            <a:pPr lvl="0"/>
            <a:r>
              <a:rPr lang="de-DE" sz="900" b="1"/>
              <a:t>Präsidenten aus LV: </a:t>
            </a:r>
            <a:r>
              <a:rPr lang="de-DE" sz="900"/>
              <a:t>Norbert Södler, Michael Burkert </a:t>
            </a:r>
          </a:p>
          <a:p>
            <a:pPr lvl="0"/>
            <a:endParaRPr lang="de-DE" sz="900"/>
          </a:p>
          <a:p>
            <a:pPr lvl="0"/>
            <a:r>
              <a:rPr lang="de-DE" sz="900" b="1"/>
              <a:t>Geschäftsführungen aus LV: </a:t>
            </a:r>
            <a:r>
              <a:rPr lang="de-DE" sz="900"/>
              <a:t>Anke Marzi, Georg Kamp</a:t>
            </a:r>
          </a:p>
          <a:p>
            <a:pPr lvl="0"/>
            <a:endParaRPr lang="de-DE" sz="900"/>
          </a:p>
          <a:p>
            <a:r>
              <a:rPr lang="de-DE" sz="900" b="1"/>
              <a:t>Generalsekretariat: </a:t>
            </a:r>
            <a:r>
              <a:rPr lang="de-DE" sz="900"/>
              <a:t>Christian Reuter</a:t>
            </a:r>
          </a:p>
          <a:p>
            <a:pPr lvl="0"/>
            <a:endParaRPr lang="de-DE" sz="900" b="1"/>
          </a:p>
          <a:p>
            <a:pPr lvl="0"/>
            <a:r>
              <a:rPr lang="de-DE" sz="900" b="1"/>
              <a:t>BL Gemeinschaften: </a:t>
            </a:r>
            <a:r>
              <a:rPr lang="de-DE" sz="900"/>
              <a:t>Annette Strauß</a:t>
            </a:r>
          </a:p>
          <a:p>
            <a:pPr lvl="0"/>
            <a:endParaRPr lang="de-DE" sz="900" b="1"/>
          </a:p>
          <a:p>
            <a:pPr lvl="0"/>
            <a:r>
              <a:rPr lang="de-DE" sz="900" b="1"/>
              <a:t>Weitere Mitglieder: </a:t>
            </a:r>
            <a:r>
              <a:rPr lang="de-DE" sz="900"/>
              <a:t>Marcus Janßen, ehem. BL JRK</a:t>
            </a:r>
          </a:p>
          <a:p>
            <a:pPr lvl="0"/>
            <a:endParaRPr lang="de-DE" sz="900"/>
          </a:p>
          <a:p>
            <a:endParaRPr lang="de-DE"/>
          </a:p>
        </p:txBody>
      </p:sp>
      <p:sp>
        <p:nvSpPr>
          <p:cNvPr id="4" name="Foliennummernplatzhalter 3"/>
          <p:cNvSpPr>
            <a:spLocks noGrp="1"/>
          </p:cNvSpPr>
          <p:nvPr>
            <p:ph type="sldNum" sz="quarter" idx="5"/>
          </p:nvPr>
        </p:nvSpPr>
        <p:spPr/>
        <p:txBody>
          <a:bodyPr/>
          <a:lstStyle/>
          <a:p>
            <a:fld id="{7830E7E1-5400-492B-B5F6-23476130DB9B}" type="slidenum">
              <a:rPr lang="de-DE" smtClean="0"/>
              <a:t>18</a:t>
            </a:fld>
            <a:endParaRPr lang="de-DE"/>
          </a:p>
        </p:txBody>
      </p:sp>
    </p:spTree>
    <p:extLst>
      <p:ext uri="{BB962C8B-B14F-4D97-AF65-F5344CB8AC3E}">
        <p14:creationId xmlns:p14="http://schemas.microsoft.com/office/powerpoint/2010/main" val="17231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21</a:t>
            </a:fld>
            <a:endParaRPr lang="de-DE"/>
          </a:p>
        </p:txBody>
      </p:sp>
    </p:spTree>
    <p:extLst>
      <p:ext uri="{BB962C8B-B14F-4D97-AF65-F5344CB8AC3E}">
        <p14:creationId xmlns:p14="http://schemas.microsoft.com/office/powerpoint/2010/main" val="354391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22</a:t>
            </a:fld>
            <a:endParaRPr lang="de-DE"/>
          </a:p>
        </p:txBody>
      </p:sp>
    </p:spTree>
    <p:extLst>
      <p:ext uri="{BB962C8B-B14F-4D97-AF65-F5344CB8AC3E}">
        <p14:creationId xmlns:p14="http://schemas.microsoft.com/office/powerpoint/2010/main" val="381323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830E7E1-5400-492B-B5F6-23476130DB9B}" type="slidenum">
              <a:rPr lang="de-DE" smtClean="0"/>
              <a:t>3</a:t>
            </a:fld>
            <a:endParaRPr lang="de-DE"/>
          </a:p>
        </p:txBody>
      </p:sp>
    </p:spTree>
    <p:extLst>
      <p:ext uri="{BB962C8B-B14F-4D97-AF65-F5344CB8AC3E}">
        <p14:creationId xmlns:p14="http://schemas.microsoft.com/office/powerpoint/2010/main" val="135213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Die DRK-Strategie basiert auf und steht im Einklang mit den übergreifenden Grundsätzen des Roten Kreuzes. </a:t>
            </a:r>
          </a:p>
          <a:p>
            <a:pPr algn="ctr"/>
            <a:r>
              <a:rPr lang="de-DE" sz="700" dirty="0">
                <a:solidFill>
                  <a:schemeClr val="tx1"/>
                </a:solidFill>
              </a:rPr>
              <a:t>Unabhängigkeit</a:t>
            </a:r>
          </a:p>
          <a:p>
            <a:pPr algn="ctr"/>
            <a:r>
              <a:rPr lang="de-DE" sz="700" dirty="0">
                <a:solidFill>
                  <a:schemeClr val="tx1"/>
                </a:solidFill>
              </a:rPr>
              <a:t>Freiwilligkeit</a:t>
            </a:r>
          </a:p>
          <a:p>
            <a:pPr algn="ctr"/>
            <a:r>
              <a:rPr lang="de-DE" sz="700" dirty="0">
                <a:solidFill>
                  <a:schemeClr val="tx1"/>
                </a:solidFill>
              </a:rPr>
              <a:t>Einheit</a:t>
            </a:r>
          </a:p>
          <a:p>
            <a:pPr algn="ctr"/>
            <a:r>
              <a:rPr lang="de-DE" sz="700" dirty="0">
                <a:solidFill>
                  <a:schemeClr val="tx1"/>
                </a:solidFill>
              </a:rPr>
              <a:t>Universalität</a:t>
            </a:r>
          </a:p>
          <a:p>
            <a:pPr marL="171450" indent="-171450">
              <a:buFontTx/>
              <a:buChar char="-"/>
            </a:pPr>
            <a:endParaRPr lang="de-DE" dirty="0"/>
          </a:p>
          <a:p>
            <a:pPr marL="171450" indent="-171450">
              <a:buFontTx/>
              <a:buChar char="-"/>
            </a:pPr>
            <a:r>
              <a:rPr lang="de-DE" dirty="0"/>
              <a:t>Auf der Grundlage dieser Grundsätze wurden die Vision und die Mission der DRK-Strategie 2030 entwickelt. </a:t>
            </a:r>
          </a:p>
          <a:p>
            <a:pPr marL="171450" indent="-171450">
              <a:buFontTx/>
              <a:buChar char="-"/>
            </a:pPr>
            <a:endParaRPr lang="de-DE" dirty="0"/>
          </a:p>
          <a:p>
            <a:pPr marL="171450" indent="-171450">
              <a:buFontTx/>
              <a:buChar char="-"/>
            </a:pPr>
            <a:r>
              <a:rPr lang="de-DE" dirty="0"/>
              <a:t>Aus dieser Vision und Mission wurden Hauptziele abgeleitet, die weiter in Teilziele untergliedert wurden. </a:t>
            </a:r>
          </a:p>
          <a:p>
            <a:pPr marL="171450" indent="-171450">
              <a:buFontTx/>
              <a:buChar char="-"/>
            </a:pPr>
            <a:endParaRPr lang="de-DE" dirty="0"/>
          </a:p>
          <a:p>
            <a:pPr marL="171450" indent="-171450">
              <a:buFontTx/>
              <a:buChar char="-"/>
            </a:pPr>
            <a:r>
              <a:rPr lang="de-DE" dirty="0"/>
              <a:t>Für die Umsetzung der Ziele wurden Schwerpunkte gebildet. Die erste Schwerpunktumsetzung startete 2023 und wird bis Ende 2024 bearbeitet</a:t>
            </a:r>
          </a:p>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fld id="{7830E7E1-5400-492B-B5F6-23476130DB9B}" type="slidenum">
              <a:rPr lang="de-DE" smtClean="0"/>
              <a:t>4</a:t>
            </a:fld>
            <a:endParaRPr lang="de-DE"/>
          </a:p>
        </p:txBody>
      </p:sp>
    </p:spTree>
    <p:extLst>
      <p:ext uri="{BB962C8B-B14F-4D97-AF65-F5344CB8AC3E}">
        <p14:creationId xmlns:p14="http://schemas.microsoft.com/office/powerpoint/2010/main" val="32819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Die Landesverbände berücksichtigen bei der Implementierung die Bedingungen vor Ort. </a:t>
            </a:r>
          </a:p>
        </p:txBody>
      </p:sp>
      <p:sp>
        <p:nvSpPr>
          <p:cNvPr id="4" name="Foliennummernplatzhalter 3"/>
          <p:cNvSpPr>
            <a:spLocks noGrp="1"/>
          </p:cNvSpPr>
          <p:nvPr>
            <p:ph type="sldNum" sz="quarter" idx="5"/>
          </p:nvPr>
        </p:nvSpPr>
        <p:spPr/>
        <p:txBody>
          <a:bodyPr/>
          <a:lstStyle/>
          <a:p>
            <a:fld id="{7830E7E1-5400-492B-B5F6-23476130DB9B}" type="slidenum">
              <a:rPr lang="de-DE" smtClean="0"/>
              <a:t>6</a:t>
            </a:fld>
            <a:endParaRPr lang="de-DE"/>
          </a:p>
        </p:txBody>
      </p:sp>
    </p:spTree>
    <p:extLst>
      <p:ext uri="{BB962C8B-B14F-4D97-AF65-F5344CB8AC3E}">
        <p14:creationId xmlns:p14="http://schemas.microsoft.com/office/powerpoint/2010/main" val="35114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9</a:t>
            </a:fld>
            <a:endParaRPr lang="de-DE"/>
          </a:p>
        </p:txBody>
      </p:sp>
    </p:spTree>
    <p:extLst>
      <p:ext uri="{BB962C8B-B14F-4D97-AF65-F5344CB8AC3E}">
        <p14:creationId xmlns:p14="http://schemas.microsoft.com/office/powerpoint/2010/main" val="285916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10</a:t>
            </a:fld>
            <a:endParaRPr lang="de-DE"/>
          </a:p>
        </p:txBody>
      </p:sp>
    </p:spTree>
    <p:extLst>
      <p:ext uri="{BB962C8B-B14F-4D97-AF65-F5344CB8AC3E}">
        <p14:creationId xmlns:p14="http://schemas.microsoft.com/office/powerpoint/2010/main" val="276230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11</a:t>
            </a:fld>
            <a:endParaRPr lang="de-DE"/>
          </a:p>
        </p:txBody>
      </p:sp>
    </p:spTree>
    <p:extLst>
      <p:ext uri="{BB962C8B-B14F-4D97-AF65-F5344CB8AC3E}">
        <p14:creationId xmlns:p14="http://schemas.microsoft.com/office/powerpoint/2010/main" val="306604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13</a:t>
            </a:fld>
            <a:endParaRPr lang="de-DE"/>
          </a:p>
        </p:txBody>
      </p:sp>
    </p:spTree>
    <p:extLst>
      <p:ext uri="{BB962C8B-B14F-4D97-AF65-F5344CB8AC3E}">
        <p14:creationId xmlns:p14="http://schemas.microsoft.com/office/powerpoint/2010/main" val="54433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30E7E1-5400-492B-B5F6-23476130DB9B}" type="slidenum">
              <a:rPr lang="de-DE" smtClean="0"/>
              <a:t>14</a:t>
            </a:fld>
            <a:endParaRPr lang="de-DE"/>
          </a:p>
        </p:txBody>
      </p:sp>
    </p:spTree>
    <p:extLst>
      <p:ext uri="{BB962C8B-B14F-4D97-AF65-F5344CB8AC3E}">
        <p14:creationId xmlns:p14="http://schemas.microsoft.com/office/powerpoint/2010/main" val="179999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14">
            <a:extLst>
              <a:ext uri="{FF2B5EF4-FFF2-40B4-BE49-F238E27FC236}">
                <a16:creationId xmlns:a16="http://schemas.microsoft.com/office/drawing/2014/main" id="{7F3DE274-37E1-E500-6746-32482A56D193}"/>
              </a:ext>
            </a:extLst>
          </p:cNvPr>
          <p:cNvSpPr>
            <a:spLocks noGrp="1"/>
          </p:cNvSpPr>
          <p:nvPr>
            <p:ph type="pic" sz="quarter" idx="13"/>
          </p:nvPr>
        </p:nvSpPr>
        <p:spPr>
          <a:xfrm>
            <a:off x="431993" y="863986"/>
            <a:ext cx="8280000" cy="2592000"/>
          </a:xfrm>
        </p:spPr>
        <p:txBody>
          <a:bodyPr/>
          <a:lstStyle/>
          <a:p>
            <a:r>
              <a:rPr lang="de-DE"/>
              <a:t>Bild durch Klicken auf Symbol hinzufügen</a:t>
            </a:r>
          </a:p>
        </p:txBody>
      </p:sp>
      <p:sp>
        <p:nvSpPr>
          <p:cNvPr id="6" name="Subtitle 2">
            <a:extLst>
              <a:ext uri="{FF2B5EF4-FFF2-40B4-BE49-F238E27FC236}">
                <a16:creationId xmlns:a16="http://schemas.microsoft.com/office/drawing/2014/main" id="{39901FB8-13B0-BA00-64E7-FA1EE31A601E}"/>
              </a:ext>
            </a:extLst>
          </p:cNvPr>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FC33151F-695E-6E0E-527A-197504E5F346}"/>
              </a:ext>
            </a:extLst>
          </p:cNvPr>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Title 1">
            <a:extLst>
              <a:ext uri="{FF2B5EF4-FFF2-40B4-BE49-F238E27FC236}">
                <a16:creationId xmlns:a16="http://schemas.microsoft.com/office/drawing/2014/main" id="{7B7DAA86-0EFC-30F5-D09C-7C5DF1805F36}"/>
              </a:ext>
            </a:extLst>
          </p:cNvPr>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9535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13630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2419696"/>
            <a:ext cx="4031935" cy="2142000"/>
          </a:xfrm>
        </p:spPr>
        <p:txBody>
          <a:bodyPr/>
          <a:lstStyle>
            <a:lvl1pPr>
              <a:defRPr/>
            </a:lvl1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p:nvPr>
        </p:nvSpPr>
        <p:spPr>
          <a:xfrm>
            <a:off x="431992" y="1394938"/>
            <a:ext cx="8279931" cy="896457"/>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402190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3483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775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1" y="1394938"/>
            <a:ext cx="39600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9" name="Content Placeholder 2"/>
          <p:cNvSpPr>
            <a:spLocks noGrp="1"/>
          </p:cNvSpPr>
          <p:nvPr>
            <p:ph idx="14"/>
          </p:nvPr>
        </p:nvSpPr>
        <p:spPr>
          <a:xfrm>
            <a:off x="4751992" y="1394938"/>
            <a:ext cx="3960000" cy="3166758"/>
          </a:xfrm>
        </p:spPr>
        <p:txBody>
          <a:bodyPr/>
          <a:lstStyle/>
          <a:p>
            <a:pPr lvl="0"/>
            <a:r>
              <a:rPr lang="de-DE"/>
              <a:t>Mastertextformat bearbeiten</a:t>
            </a:r>
          </a:p>
        </p:txBody>
      </p:sp>
    </p:spTree>
    <p:extLst>
      <p:ext uri="{BB962C8B-B14F-4D97-AF65-F5344CB8AC3E}">
        <p14:creationId xmlns:p14="http://schemas.microsoft.com/office/powerpoint/2010/main" val="17129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3096704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ei Bilder link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3128962" y="719988"/>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431800" y="711200"/>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424231" y="2677188"/>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2628888" y="2677188"/>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2628888" y="711200"/>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16409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ei Bilder rechts">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1993" y="715950"/>
            <a:ext cx="5583029"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5716407" y="715950"/>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3" name="Bildplatzhalter 2">
            <a:extLst>
              <a:ext uri="{FF2B5EF4-FFF2-40B4-BE49-F238E27FC236}">
                <a16:creationId xmlns:a16="http://schemas.microsoft.com/office/drawing/2014/main" id="{BCED50FB-3531-4D77-A1E1-0090B8ED58B8}"/>
              </a:ext>
            </a:extLst>
          </p:cNvPr>
          <p:cNvSpPr>
            <a:spLocks noGrp="1"/>
          </p:cNvSpPr>
          <p:nvPr>
            <p:ph type="pic" sz="quarter" idx="15"/>
          </p:nvPr>
        </p:nvSpPr>
        <p:spPr>
          <a:xfrm>
            <a:off x="6208503" y="719988"/>
            <a:ext cx="2503488" cy="1860550"/>
          </a:xfrm>
        </p:spPr>
        <p:txBody>
          <a:bodyPr/>
          <a:lstStyle/>
          <a:p>
            <a:r>
              <a:rPr lang="de-DE"/>
              <a:t>Bild durch Klicken auf Symbol hinzufügen</a:t>
            </a:r>
          </a:p>
        </p:txBody>
      </p:sp>
      <p:sp>
        <p:nvSpPr>
          <p:cNvPr id="8" name="Bildplatzhalter 2">
            <a:extLst>
              <a:ext uri="{FF2B5EF4-FFF2-40B4-BE49-F238E27FC236}">
                <a16:creationId xmlns:a16="http://schemas.microsoft.com/office/drawing/2014/main" id="{66D6CE40-57A6-4C8E-802B-93F7E6A174AF}"/>
              </a:ext>
            </a:extLst>
          </p:cNvPr>
          <p:cNvSpPr>
            <a:spLocks noGrp="1"/>
          </p:cNvSpPr>
          <p:nvPr>
            <p:ph type="pic" sz="quarter" idx="16"/>
          </p:nvPr>
        </p:nvSpPr>
        <p:spPr>
          <a:xfrm>
            <a:off x="6208503" y="2687529"/>
            <a:ext cx="2503488" cy="1860550"/>
          </a:xfrm>
        </p:spPr>
        <p:txBody>
          <a:bodyPr/>
          <a:lstStyle/>
          <a:p>
            <a:r>
              <a:rPr lang="de-DE"/>
              <a:t>Bild durch Klicken auf Symbol hinzufügen</a:t>
            </a:r>
          </a:p>
        </p:txBody>
      </p:sp>
      <p:sp>
        <p:nvSpPr>
          <p:cNvPr id="10" name="Textplatzhalter 34">
            <a:extLst>
              <a:ext uri="{FF2B5EF4-FFF2-40B4-BE49-F238E27FC236}">
                <a16:creationId xmlns:a16="http://schemas.microsoft.com/office/drawing/2014/main" id="{EDB33134-2561-43DA-8B5B-8836B4F01D47}"/>
              </a:ext>
            </a:extLst>
          </p:cNvPr>
          <p:cNvSpPr>
            <a:spLocks noGrp="1"/>
          </p:cNvSpPr>
          <p:nvPr>
            <p:ph type="body" sz="quarter" idx="18" hasCustomPrompt="1"/>
          </p:nvPr>
        </p:nvSpPr>
        <p:spPr>
          <a:xfrm>
            <a:off x="8409600" y="2687529"/>
            <a:ext cx="201600" cy="1743218"/>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1" name="Textplatzhalter 34">
            <a:extLst>
              <a:ext uri="{FF2B5EF4-FFF2-40B4-BE49-F238E27FC236}">
                <a16:creationId xmlns:a16="http://schemas.microsoft.com/office/drawing/2014/main" id="{DBFD7051-F64E-4D34-AEE6-5A1BD1659C13}"/>
              </a:ext>
            </a:extLst>
          </p:cNvPr>
          <p:cNvSpPr>
            <a:spLocks noGrp="1"/>
          </p:cNvSpPr>
          <p:nvPr>
            <p:ph type="body" sz="quarter" idx="19" hasCustomPrompt="1"/>
          </p:nvPr>
        </p:nvSpPr>
        <p:spPr>
          <a:xfrm>
            <a:off x="8409600" y="719988"/>
            <a:ext cx="201600" cy="17476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85007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20537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6311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platzhalter 13">
            <a:extLst>
              <a:ext uri="{FF2B5EF4-FFF2-40B4-BE49-F238E27FC236}">
                <a16:creationId xmlns:a16="http://schemas.microsoft.com/office/drawing/2014/main" id="{B949C32F-AF1B-23A2-911E-6E9614FA82A3}"/>
              </a:ext>
            </a:extLst>
          </p:cNvPr>
          <p:cNvSpPr>
            <a:spLocks noGrp="1"/>
          </p:cNvSpPr>
          <p:nvPr>
            <p:ph type="body" sz="quarter" idx="12" hasCustomPrompt="1"/>
          </p:nvPr>
        </p:nvSpPr>
        <p:spPr>
          <a:xfrm>
            <a:off x="431801" y="954912"/>
            <a:ext cx="6915150" cy="352425"/>
          </a:xfrm>
        </p:spPr>
        <p:txBody>
          <a:bodyPr/>
          <a:lstStyle>
            <a:lvl1pPr>
              <a:defRPr sz="2000">
                <a:latin typeface="Georgia" panose="02040502050405020303" pitchFamily="18" charset="0"/>
              </a:defRPr>
            </a:lvl1pPr>
          </a:lstStyle>
          <a:p>
            <a:pPr lvl="0"/>
            <a:r>
              <a:rPr lang="de-DE"/>
              <a:t>Inhalt</a:t>
            </a:r>
          </a:p>
        </p:txBody>
      </p:sp>
      <p:sp>
        <p:nvSpPr>
          <p:cNvPr id="6" name="Titel 1">
            <a:extLst>
              <a:ext uri="{FF2B5EF4-FFF2-40B4-BE49-F238E27FC236}">
                <a16:creationId xmlns:a16="http://schemas.microsoft.com/office/drawing/2014/main" id="{3F2CDF2A-0EC5-630A-EE95-557351F73F4A}"/>
              </a:ext>
            </a:extLst>
          </p:cNvPr>
          <p:cNvSpPr>
            <a:spLocks noGrp="1"/>
          </p:cNvSpPr>
          <p:nvPr>
            <p:ph type="title" hasCustomPrompt="1"/>
          </p:nvPr>
        </p:nvSpPr>
        <p:spPr>
          <a:xfrm>
            <a:off x="431994" y="1224287"/>
            <a:ext cx="8279866" cy="589318"/>
          </a:xfrm>
        </p:spPr>
        <p:txBody>
          <a:bodyPr/>
          <a:lstStyle>
            <a:lvl1pPr>
              <a:defRPr sz="1400" b="0" spc="0">
                <a:solidFill>
                  <a:srgbClr val="002D55"/>
                </a:solidFill>
                <a:latin typeface="HelveticaNeueLT Std Med" panose="020B0604020202020204" pitchFamily="34" charset="0"/>
              </a:defRPr>
            </a:lvl1pPr>
          </a:lstStyle>
          <a:p>
            <a:r>
              <a:rPr lang="de-DE"/>
              <a:t>Präsentationstitel bearbeiten</a:t>
            </a:r>
            <a:endParaRPr lang="en-GB"/>
          </a:p>
        </p:txBody>
      </p:sp>
      <p:sp>
        <p:nvSpPr>
          <p:cNvPr id="7" name="Textplatzhalter 21">
            <a:extLst>
              <a:ext uri="{FF2B5EF4-FFF2-40B4-BE49-F238E27FC236}">
                <a16:creationId xmlns:a16="http://schemas.microsoft.com/office/drawing/2014/main" id="{74F40131-4458-3A7A-17BA-FCC77ED08B55}"/>
              </a:ext>
            </a:extLst>
          </p:cNvPr>
          <p:cNvSpPr>
            <a:spLocks noGrp="1"/>
          </p:cNvSpPr>
          <p:nvPr>
            <p:ph type="body" sz="quarter" idx="13" hasCustomPrompt="1"/>
          </p:nvPr>
        </p:nvSpPr>
        <p:spPr>
          <a:xfrm>
            <a:off x="431801" y="2022777"/>
            <a:ext cx="867600" cy="688892"/>
          </a:xfrm>
        </p:spPr>
        <p:txBody>
          <a:bodyPr/>
          <a:lstStyle>
            <a:lvl1pPr>
              <a:defRPr>
                <a:latin typeface="Georgia" panose="02040502050405020303" pitchFamily="18" charset="0"/>
              </a:defRPr>
            </a:lvl1pPr>
          </a:lstStyle>
          <a:p>
            <a:pPr lvl="0"/>
            <a:r>
              <a:rPr lang="de-DE"/>
              <a:t>XX</a:t>
            </a:r>
          </a:p>
        </p:txBody>
      </p:sp>
      <p:sp>
        <p:nvSpPr>
          <p:cNvPr id="8" name="Textplatzhalter 21">
            <a:extLst>
              <a:ext uri="{FF2B5EF4-FFF2-40B4-BE49-F238E27FC236}">
                <a16:creationId xmlns:a16="http://schemas.microsoft.com/office/drawing/2014/main" id="{5BC20990-5CD5-A293-7FD3-AF07E41F38CA}"/>
              </a:ext>
            </a:extLst>
          </p:cNvPr>
          <p:cNvSpPr>
            <a:spLocks noGrp="1"/>
          </p:cNvSpPr>
          <p:nvPr>
            <p:ph type="body" sz="quarter" idx="14" hasCustomPrompt="1"/>
          </p:nvPr>
        </p:nvSpPr>
        <p:spPr>
          <a:xfrm>
            <a:off x="431807" y="2712496"/>
            <a:ext cx="867600" cy="688892"/>
          </a:xfrm>
        </p:spPr>
        <p:txBody>
          <a:bodyPr/>
          <a:lstStyle>
            <a:lvl1pPr>
              <a:defRPr>
                <a:latin typeface="Georgia" panose="02040502050405020303" pitchFamily="18" charset="0"/>
              </a:defRPr>
            </a:lvl1pPr>
          </a:lstStyle>
          <a:p>
            <a:pPr lvl="0"/>
            <a:r>
              <a:rPr lang="de-DE"/>
              <a:t>XX</a:t>
            </a:r>
          </a:p>
        </p:txBody>
      </p:sp>
      <p:sp>
        <p:nvSpPr>
          <p:cNvPr id="9" name="Textplatzhalter 21">
            <a:extLst>
              <a:ext uri="{FF2B5EF4-FFF2-40B4-BE49-F238E27FC236}">
                <a16:creationId xmlns:a16="http://schemas.microsoft.com/office/drawing/2014/main" id="{96C73921-6DDA-C9C5-F35A-594A9F00FC92}"/>
              </a:ext>
            </a:extLst>
          </p:cNvPr>
          <p:cNvSpPr>
            <a:spLocks noGrp="1"/>
          </p:cNvSpPr>
          <p:nvPr>
            <p:ph type="body" sz="quarter" idx="15" hasCustomPrompt="1"/>
          </p:nvPr>
        </p:nvSpPr>
        <p:spPr>
          <a:xfrm>
            <a:off x="431796" y="3394332"/>
            <a:ext cx="867600" cy="688892"/>
          </a:xfrm>
        </p:spPr>
        <p:txBody>
          <a:bodyPr/>
          <a:lstStyle>
            <a:lvl1pPr>
              <a:defRPr>
                <a:latin typeface="Georgia" panose="02040502050405020303" pitchFamily="18" charset="0"/>
              </a:defRPr>
            </a:lvl1pPr>
          </a:lstStyle>
          <a:p>
            <a:pPr lvl="0"/>
            <a:r>
              <a:rPr lang="de-DE"/>
              <a:t>XX</a:t>
            </a:r>
          </a:p>
        </p:txBody>
      </p:sp>
      <p:sp>
        <p:nvSpPr>
          <p:cNvPr id="10" name="Textplatzhalter 21">
            <a:extLst>
              <a:ext uri="{FF2B5EF4-FFF2-40B4-BE49-F238E27FC236}">
                <a16:creationId xmlns:a16="http://schemas.microsoft.com/office/drawing/2014/main" id="{7F96914C-D1A1-4C80-FCFA-0F44ED53C806}"/>
              </a:ext>
            </a:extLst>
          </p:cNvPr>
          <p:cNvSpPr>
            <a:spLocks noGrp="1"/>
          </p:cNvSpPr>
          <p:nvPr>
            <p:ph type="body" sz="quarter" idx="16" hasCustomPrompt="1"/>
          </p:nvPr>
        </p:nvSpPr>
        <p:spPr>
          <a:xfrm>
            <a:off x="426889" y="4083224"/>
            <a:ext cx="867600" cy="688892"/>
          </a:xfrm>
        </p:spPr>
        <p:txBody>
          <a:bodyPr/>
          <a:lstStyle>
            <a:lvl1pPr>
              <a:defRPr>
                <a:latin typeface="Georgia" panose="02040502050405020303" pitchFamily="18" charset="0"/>
              </a:defRPr>
            </a:lvl1pPr>
          </a:lstStyle>
          <a:p>
            <a:pPr lvl="0"/>
            <a:r>
              <a:rPr lang="de-DE"/>
              <a:t>XX</a:t>
            </a:r>
          </a:p>
        </p:txBody>
      </p:sp>
      <p:sp>
        <p:nvSpPr>
          <p:cNvPr id="11" name="Textplatzhalter 25">
            <a:extLst>
              <a:ext uri="{FF2B5EF4-FFF2-40B4-BE49-F238E27FC236}">
                <a16:creationId xmlns:a16="http://schemas.microsoft.com/office/drawing/2014/main" id="{9FCF4F83-33CA-E779-E1DF-514DB0966417}"/>
              </a:ext>
            </a:extLst>
          </p:cNvPr>
          <p:cNvSpPr>
            <a:spLocks noGrp="1"/>
          </p:cNvSpPr>
          <p:nvPr>
            <p:ph type="body" sz="quarter" idx="24" hasCustomPrompt="1"/>
          </p:nvPr>
        </p:nvSpPr>
        <p:spPr>
          <a:xfrm>
            <a:off x="1343896" y="202203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2" name="Textplatzhalter 25">
            <a:extLst>
              <a:ext uri="{FF2B5EF4-FFF2-40B4-BE49-F238E27FC236}">
                <a16:creationId xmlns:a16="http://schemas.microsoft.com/office/drawing/2014/main" id="{E771FAB0-5934-3618-7A72-DCE9EB11AC68}"/>
              </a:ext>
            </a:extLst>
          </p:cNvPr>
          <p:cNvSpPr>
            <a:spLocks noGrp="1"/>
          </p:cNvSpPr>
          <p:nvPr>
            <p:ph type="body" sz="quarter" idx="20" hasCustomPrompt="1"/>
          </p:nvPr>
        </p:nvSpPr>
        <p:spPr>
          <a:xfrm>
            <a:off x="1343896" y="2242392"/>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3" name="Textplatzhalter 25">
            <a:extLst>
              <a:ext uri="{FF2B5EF4-FFF2-40B4-BE49-F238E27FC236}">
                <a16:creationId xmlns:a16="http://schemas.microsoft.com/office/drawing/2014/main" id="{5A77A24D-D0B3-57C1-4AB1-8F5E327995F4}"/>
              </a:ext>
            </a:extLst>
          </p:cNvPr>
          <p:cNvSpPr>
            <a:spLocks noGrp="1"/>
          </p:cNvSpPr>
          <p:nvPr>
            <p:ph type="body" sz="quarter" idx="25" hasCustomPrompt="1"/>
          </p:nvPr>
        </p:nvSpPr>
        <p:spPr>
          <a:xfrm>
            <a:off x="1343885" y="2704966"/>
            <a:ext cx="7372800" cy="216006"/>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4" name="Textplatzhalter 25">
            <a:extLst>
              <a:ext uri="{FF2B5EF4-FFF2-40B4-BE49-F238E27FC236}">
                <a16:creationId xmlns:a16="http://schemas.microsoft.com/office/drawing/2014/main" id="{3D628BCA-0074-3572-A94F-4C3A2516A924}"/>
              </a:ext>
            </a:extLst>
          </p:cNvPr>
          <p:cNvSpPr>
            <a:spLocks noGrp="1"/>
          </p:cNvSpPr>
          <p:nvPr>
            <p:ph type="body" sz="quarter" idx="21" hasCustomPrompt="1"/>
          </p:nvPr>
        </p:nvSpPr>
        <p:spPr>
          <a:xfrm>
            <a:off x="1343896" y="2921668"/>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5" name="Textplatzhalter 25">
            <a:extLst>
              <a:ext uri="{FF2B5EF4-FFF2-40B4-BE49-F238E27FC236}">
                <a16:creationId xmlns:a16="http://schemas.microsoft.com/office/drawing/2014/main" id="{605F41BF-3622-E2CD-B62C-E64F980CB423}"/>
              </a:ext>
            </a:extLst>
          </p:cNvPr>
          <p:cNvSpPr>
            <a:spLocks noGrp="1"/>
          </p:cNvSpPr>
          <p:nvPr>
            <p:ph type="body" sz="quarter" idx="26" hasCustomPrompt="1"/>
          </p:nvPr>
        </p:nvSpPr>
        <p:spPr>
          <a:xfrm>
            <a:off x="1336377" y="3391640"/>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6" name="Textplatzhalter 25">
            <a:extLst>
              <a:ext uri="{FF2B5EF4-FFF2-40B4-BE49-F238E27FC236}">
                <a16:creationId xmlns:a16="http://schemas.microsoft.com/office/drawing/2014/main" id="{5BE5D2B9-83F2-B994-2E3E-8BCFE2F7F36D}"/>
              </a:ext>
            </a:extLst>
          </p:cNvPr>
          <p:cNvSpPr>
            <a:spLocks noGrp="1"/>
          </p:cNvSpPr>
          <p:nvPr>
            <p:ph type="body" sz="quarter" idx="22" hasCustomPrompt="1"/>
          </p:nvPr>
        </p:nvSpPr>
        <p:spPr>
          <a:xfrm>
            <a:off x="1343896" y="3616433"/>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
        <p:nvSpPr>
          <p:cNvPr id="17" name="Textplatzhalter 25">
            <a:extLst>
              <a:ext uri="{FF2B5EF4-FFF2-40B4-BE49-F238E27FC236}">
                <a16:creationId xmlns:a16="http://schemas.microsoft.com/office/drawing/2014/main" id="{3EC8D9B6-6C26-CC73-5163-9A9817CDC734}"/>
              </a:ext>
            </a:extLst>
          </p:cNvPr>
          <p:cNvSpPr>
            <a:spLocks noGrp="1"/>
          </p:cNvSpPr>
          <p:nvPr>
            <p:ph type="body" sz="quarter" idx="27" hasCustomPrompt="1"/>
          </p:nvPr>
        </p:nvSpPr>
        <p:spPr>
          <a:xfrm>
            <a:off x="1336377" y="4079096"/>
            <a:ext cx="7372800" cy="219660"/>
          </a:xfrm>
        </p:spPr>
        <p:txBody>
          <a:bodyPr/>
          <a:lstStyle>
            <a:lvl1pPr>
              <a:defRPr b="0">
                <a:solidFill>
                  <a:schemeClr val="tx1"/>
                </a:solidFill>
                <a:latin typeface="HelveticaNeueLT Std Med" panose="020B0604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KAPITELÜBERSCHRIFT BEARBEITEN</a:t>
            </a:r>
          </a:p>
          <a:p>
            <a:pPr lvl="0"/>
            <a:endParaRPr lang="de-DE"/>
          </a:p>
        </p:txBody>
      </p:sp>
      <p:sp>
        <p:nvSpPr>
          <p:cNvPr id="18" name="Textplatzhalter 25">
            <a:extLst>
              <a:ext uri="{FF2B5EF4-FFF2-40B4-BE49-F238E27FC236}">
                <a16:creationId xmlns:a16="http://schemas.microsoft.com/office/drawing/2014/main" id="{76682EDF-36D7-44DF-C781-B3D71A254629}"/>
              </a:ext>
            </a:extLst>
          </p:cNvPr>
          <p:cNvSpPr>
            <a:spLocks noGrp="1"/>
          </p:cNvSpPr>
          <p:nvPr>
            <p:ph type="body" sz="quarter" idx="23" hasCustomPrompt="1"/>
          </p:nvPr>
        </p:nvSpPr>
        <p:spPr>
          <a:xfrm>
            <a:off x="1330895" y="4308756"/>
            <a:ext cx="7370763" cy="469276"/>
          </a:xfrm>
        </p:spPr>
        <p:txBody>
          <a:bodyPr/>
          <a:lstStyle>
            <a:lvl1pPr>
              <a:defRPr b="0">
                <a:solidFill>
                  <a:schemeClr val="tx1"/>
                </a:solidFill>
                <a:latin typeface="HelveticaNeueLT Std Lt" panose="020B0403020202020204" pitchFamily="34" charset="0"/>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solidFill>
                  <a:schemeClr val="tx1"/>
                </a:solidFill>
                <a:latin typeface="HelveticaNeueLT Std Lt" panose="020B0403020202020204" pitchFamily="34" charset="0"/>
              </a:rPr>
              <a:t>Kapitel-Unterschrift bearbeiten</a:t>
            </a:r>
          </a:p>
          <a:p>
            <a:pPr lvl="0"/>
            <a:endParaRPr lang="de-DE"/>
          </a:p>
        </p:txBody>
      </p:sp>
    </p:spTree>
    <p:extLst>
      <p:ext uri="{BB962C8B-B14F-4D97-AF65-F5344CB8AC3E}">
        <p14:creationId xmlns:p14="http://schemas.microsoft.com/office/powerpoint/2010/main" val="2951557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226893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4" y="539516"/>
            <a:ext cx="8279999" cy="450724"/>
          </a:xfrm>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a:xfrm>
            <a:off x="431994"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8" name="Content Placeholder 2"/>
          <p:cNvSpPr>
            <a:spLocks noGrp="1"/>
          </p:cNvSpPr>
          <p:nvPr>
            <p:ph idx="13"/>
          </p:nvPr>
        </p:nvSpPr>
        <p:spPr>
          <a:xfrm>
            <a:off x="3265147"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9" name="Content Placeholder 2"/>
          <p:cNvSpPr>
            <a:spLocks noGrp="1"/>
          </p:cNvSpPr>
          <p:nvPr>
            <p:ph idx="14"/>
          </p:nvPr>
        </p:nvSpPr>
        <p:spPr>
          <a:xfrm>
            <a:off x="6098302" y="1064072"/>
            <a:ext cx="2617200" cy="3599100"/>
          </a:xfrm>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77470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4-spalti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5AE832-1A2B-4A1C-93A3-7A9A0FE20403}"/>
              </a:ext>
            </a:extLst>
          </p:cNvPr>
          <p:cNvSpPr>
            <a:spLocks noGrp="1"/>
          </p:cNvSpPr>
          <p:nvPr>
            <p:ph type="sldNum" sz="quarter" idx="12"/>
          </p:nvPr>
        </p:nvSpPr>
        <p:spPr>
          <a:xfrm>
            <a:off x="647275" y="4845309"/>
            <a:ext cx="2057400" cy="108000"/>
          </a:xfrm>
        </p:spPr>
        <p:txBody>
          <a:bodyPr/>
          <a:lstStyle/>
          <a:p>
            <a:fld id="{EADB90F9-9C8B-4738-A50E-8F04301A8C13}" type="slidenum">
              <a:rPr lang="de-DE" smtClean="0"/>
              <a:t>‹Nr.›</a:t>
            </a:fld>
            <a:endParaRPr lang="de-DE"/>
          </a:p>
        </p:txBody>
      </p:sp>
      <p:sp>
        <p:nvSpPr>
          <p:cNvPr id="4" name="Footer Placeholder 4">
            <a:extLst>
              <a:ext uri="{FF2B5EF4-FFF2-40B4-BE49-F238E27FC236}">
                <a16:creationId xmlns:a16="http://schemas.microsoft.com/office/drawing/2014/main" id="{F21410F3-AC21-470F-98CD-E5D3BE032054}"/>
              </a:ext>
            </a:extLst>
          </p:cNvPr>
          <p:cNvSpPr>
            <a:spLocks noGrp="1"/>
          </p:cNvSpPr>
          <p:nvPr>
            <p:ph type="ftr" sz="quarter" idx="11"/>
          </p:nvPr>
        </p:nvSpPr>
        <p:spPr>
          <a:xfrm>
            <a:off x="431993" y="4737278"/>
            <a:ext cx="8280000" cy="82323"/>
          </a:xfrm>
        </p:spPr>
        <p:txBody>
          <a:bodyPr/>
          <a:lstStyle>
            <a:lvl1pPr>
              <a:defRPr/>
            </a:lvl1pPr>
          </a:lstStyle>
          <a:p>
            <a:r>
              <a:rPr lang="de-DE"/>
              <a:t>Füreinander da. Miteinander stark.</a:t>
            </a:r>
          </a:p>
        </p:txBody>
      </p:sp>
      <p:sp>
        <p:nvSpPr>
          <p:cNvPr id="7" name="Content Placeholder 2">
            <a:extLst>
              <a:ext uri="{FF2B5EF4-FFF2-40B4-BE49-F238E27FC236}">
                <a16:creationId xmlns:a16="http://schemas.microsoft.com/office/drawing/2014/main" id="{A249B9E7-93D7-43E9-A908-CAE0F86F5D5B}"/>
              </a:ext>
            </a:extLst>
          </p:cNvPr>
          <p:cNvSpPr>
            <a:spLocks noGrp="1"/>
          </p:cNvSpPr>
          <p:nvPr>
            <p:ph idx="1"/>
          </p:nvPr>
        </p:nvSpPr>
        <p:spPr>
          <a:xfrm>
            <a:off x="431990" y="1394938"/>
            <a:ext cx="1980000" cy="3166758"/>
          </a:xfrm>
        </p:spPr>
        <p:txBody>
          <a:bodyPr/>
          <a:lstStyle/>
          <a:p>
            <a:pPr lvl="0"/>
            <a:r>
              <a:rPr lang="de-DE"/>
              <a:t>Mastertextformat bearbeiten</a:t>
            </a:r>
          </a:p>
        </p:txBody>
      </p:sp>
      <p:sp>
        <p:nvSpPr>
          <p:cNvPr id="8" name="Content Placeholder 2">
            <a:extLst>
              <a:ext uri="{FF2B5EF4-FFF2-40B4-BE49-F238E27FC236}">
                <a16:creationId xmlns:a16="http://schemas.microsoft.com/office/drawing/2014/main" id="{0FC14C02-8EC2-4D76-9C6B-5E601B833957}"/>
              </a:ext>
            </a:extLst>
          </p:cNvPr>
          <p:cNvSpPr>
            <a:spLocks noGrp="1"/>
          </p:cNvSpPr>
          <p:nvPr>
            <p:ph idx="13"/>
          </p:nvPr>
        </p:nvSpPr>
        <p:spPr>
          <a:xfrm>
            <a:off x="2534560" y="1394938"/>
            <a:ext cx="1980000" cy="3166758"/>
          </a:xfrm>
        </p:spPr>
        <p:txBody>
          <a:bodyPr/>
          <a:lstStyle/>
          <a:p>
            <a:pPr lvl="0"/>
            <a:r>
              <a:rPr lang="de-DE"/>
              <a:t>Mastertextformat bearbeiten</a:t>
            </a:r>
          </a:p>
        </p:txBody>
      </p:sp>
      <p:sp>
        <p:nvSpPr>
          <p:cNvPr id="9" name="Content Placeholder 2">
            <a:extLst>
              <a:ext uri="{FF2B5EF4-FFF2-40B4-BE49-F238E27FC236}">
                <a16:creationId xmlns:a16="http://schemas.microsoft.com/office/drawing/2014/main" id="{60526D3D-7A4D-47C6-BE7F-18A761DDB64D}"/>
              </a:ext>
            </a:extLst>
          </p:cNvPr>
          <p:cNvSpPr>
            <a:spLocks noGrp="1"/>
          </p:cNvSpPr>
          <p:nvPr>
            <p:ph idx="14"/>
          </p:nvPr>
        </p:nvSpPr>
        <p:spPr>
          <a:xfrm>
            <a:off x="4637130" y="1394938"/>
            <a:ext cx="1980000" cy="3166758"/>
          </a:xfrm>
        </p:spPr>
        <p:txBody>
          <a:bodyPr/>
          <a:lstStyle/>
          <a:p>
            <a:pPr lvl="0"/>
            <a:r>
              <a:rPr lang="de-DE"/>
              <a:t>Mastertextformat bearbeiten</a:t>
            </a:r>
          </a:p>
        </p:txBody>
      </p:sp>
      <p:sp>
        <p:nvSpPr>
          <p:cNvPr id="10" name="Content Placeholder 2">
            <a:extLst>
              <a:ext uri="{FF2B5EF4-FFF2-40B4-BE49-F238E27FC236}">
                <a16:creationId xmlns:a16="http://schemas.microsoft.com/office/drawing/2014/main" id="{33A7B70F-B7A5-45DB-AFAD-32DE96ED6619}"/>
              </a:ext>
            </a:extLst>
          </p:cNvPr>
          <p:cNvSpPr>
            <a:spLocks noGrp="1"/>
          </p:cNvSpPr>
          <p:nvPr>
            <p:ph idx="15"/>
          </p:nvPr>
        </p:nvSpPr>
        <p:spPr>
          <a:xfrm>
            <a:off x="6731992" y="1394938"/>
            <a:ext cx="1980000" cy="3166758"/>
          </a:xfrm>
        </p:spPr>
        <p:txBody>
          <a:bodyPr/>
          <a:lstStyle/>
          <a:p>
            <a:pPr lvl="0"/>
            <a:r>
              <a:rPr lang="de-DE"/>
              <a:t>Mastertextformat bearbeiten</a:t>
            </a:r>
          </a:p>
        </p:txBody>
      </p:sp>
      <p:sp>
        <p:nvSpPr>
          <p:cNvPr id="13" name="Textplatzhalter 12">
            <a:extLst>
              <a:ext uri="{FF2B5EF4-FFF2-40B4-BE49-F238E27FC236}">
                <a16:creationId xmlns:a16="http://schemas.microsoft.com/office/drawing/2014/main" id="{4339D2A0-E62B-48B2-95D6-B49E70236C3A}"/>
              </a:ext>
            </a:extLst>
          </p:cNvPr>
          <p:cNvSpPr>
            <a:spLocks noGrp="1"/>
          </p:cNvSpPr>
          <p:nvPr>
            <p:ph type="body" sz="quarter" idx="16" hasCustomPrompt="1"/>
          </p:nvPr>
        </p:nvSpPr>
        <p:spPr>
          <a:xfrm>
            <a:off x="434969" y="714357"/>
            <a:ext cx="8280400" cy="590400"/>
          </a:xfrm>
        </p:spPr>
        <p:txBody>
          <a:bodyPr/>
          <a:lstStyle>
            <a:lvl1pPr>
              <a:defRPr sz="1500">
                <a:latin typeface="Georgia" panose="02040502050405020303" pitchFamily="18" charset="0"/>
              </a:defRPr>
            </a:lvl1pPr>
          </a:lstStyle>
          <a:p>
            <a:r>
              <a:rPr lang="de-DE"/>
              <a:t>Mastertitelformat bearbeiten</a:t>
            </a:r>
            <a:endParaRPr lang="en-US"/>
          </a:p>
        </p:txBody>
      </p:sp>
    </p:spTree>
    <p:extLst>
      <p:ext uri="{BB962C8B-B14F-4D97-AF65-F5344CB8AC3E}">
        <p14:creationId xmlns:p14="http://schemas.microsoft.com/office/powerpoint/2010/main" val="732237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21C3B829-E61D-4F56-8848-C1C6255FC8B5}"/>
              </a:ext>
            </a:extLst>
          </p:cNvPr>
          <p:cNvSpPr>
            <a:spLocks noGrp="1"/>
          </p:cNvSpPr>
          <p:nvPr>
            <p:ph type="pic" sz="quarter" idx="13"/>
          </p:nvPr>
        </p:nvSpPr>
        <p:spPr>
          <a:xfrm>
            <a:off x="431993" y="863986"/>
            <a:ext cx="8280000" cy="2592000"/>
          </a:xfrm>
          <a:prstGeom prst="rect">
            <a:avLst/>
          </a:prstGeom>
        </p:spPr>
        <p:txBody>
          <a:bodyPr lIns="0" tIns="0" rIns="0" bIns="0"/>
          <a:lstStyle>
            <a:lvl1pPr>
              <a:defRPr sz="1050">
                <a:latin typeface="Arial" panose="020B0604020202020204" pitchFamily="34" charset="0"/>
                <a:cs typeface="Arial" panose="020B0604020202020204" pitchFamily="34" charset="0"/>
              </a:defRPr>
            </a:lvl1pPr>
          </a:lstStyle>
          <a:p>
            <a:r>
              <a:rPr lang="de-DE"/>
              <a:t>Bild durch Klicken auf Symbol hinzufügen</a:t>
            </a:r>
          </a:p>
        </p:txBody>
      </p:sp>
      <p:sp>
        <p:nvSpPr>
          <p:cNvPr id="6" name="Subtitle 2">
            <a:extLst>
              <a:ext uri="{FF2B5EF4-FFF2-40B4-BE49-F238E27FC236}">
                <a16:creationId xmlns:a16="http://schemas.microsoft.com/office/drawing/2014/main" id="{C753599B-6E27-4B02-BDA5-893DF9FA60B5}"/>
              </a:ext>
            </a:extLst>
          </p:cNvPr>
          <p:cNvSpPr>
            <a:spLocks noGrp="1"/>
          </p:cNvSpPr>
          <p:nvPr>
            <p:ph type="subTitle" idx="1"/>
          </p:nvPr>
        </p:nvSpPr>
        <p:spPr>
          <a:xfrm>
            <a:off x="431993" y="3672001"/>
            <a:ext cx="6858000" cy="241598"/>
          </a:xfrm>
          <a:prstGeom prst="rect">
            <a:avLst/>
          </a:prstGeom>
        </p:spPr>
        <p:txBody>
          <a:bodyPr lIns="0" tIns="0" rIns="0" bIns="0" anchor="t" anchorCtr="0"/>
          <a:lstStyle>
            <a:lvl1pPr marL="0" indent="0" algn="l">
              <a:lnSpc>
                <a:spcPts val="1200"/>
              </a:lnSpc>
              <a:buNone/>
              <a:defRPr sz="1050" b="0">
                <a:latin typeface="HelveticaNeueLT Std"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en-US"/>
          </a:p>
        </p:txBody>
      </p:sp>
      <p:sp>
        <p:nvSpPr>
          <p:cNvPr id="7" name="Textplatzhalter 34">
            <a:extLst>
              <a:ext uri="{FF2B5EF4-FFF2-40B4-BE49-F238E27FC236}">
                <a16:creationId xmlns:a16="http://schemas.microsoft.com/office/drawing/2014/main" id="{D7F518C7-4F5C-438B-9BEB-DAE879AB9A3C}"/>
              </a:ext>
            </a:extLst>
          </p:cNvPr>
          <p:cNvSpPr>
            <a:spLocks noGrp="1"/>
          </p:cNvSpPr>
          <p:nvPr>
            <p:ph type="body" sz="quarter" idx="14" hasCustomPrompt="1"/>
          </p:nvPr>
        </p:nvSpPr>
        <p:spPr>
          <a:xfrm>
            <a:off x="8435340" y="863986"/>
            <a:ext cx="168522" cy="2484002"/>
          </a:xfrm>
          <a:prstGeom prst="rect">
            <a:avLst/>
          </a:prstGeom>
        </p:spPr>
        <p:txBody>
          <a:bodyPr vert="vert270" lIns="0" tIns="0" rIns="0" bIns="0" anchor="b" anchorCtr="0"/>
          <a:lstStyle>
            <a:lvl1pPr>
              <a:lnSpc>
                <a:spcPts val="675"/>
              </a:lnSpc>
              <a:defRPr sz="525" b="0" i="0" baseline="0">
                <a:solidFill>
                  <a:schemeClr val="bg1"/>
                </a:solidFill>
                <a:latin typeface="Arial" panose="020B0604020202020204" pitchFamily="34" charset="0"/>
                <a:cs typeface="Arial" panose="020B0604020202020204" pitchFamily="34" charset="0"/>
              </a:defRPr>
            </a:lvl1pPr>
          </a:lstStyle>
          <a:p>
            <a:pPr lvl="0"/>
            <a:r>
              <a:rPr lang="de-DE"/>
              <a:t>@ Bildnachweis</a:t>
            </a:r>
          </a:p>
        </p:txBody>
      </p:sp>
      <p:sp>
        <p:nvSpPr>
          <p:cNvPr id="8" name="Title 1">
            <a:extLst>
              <a:ext uri="{FF2B5EF4-FFF2-40B4-BE49-F238E27FC236}">
                <a16:creationId xmlns:a16="http://schemas.microsoft.com/office/drawing/2014/main" id="{5DC9921C-A181-4D97-A2B2-B9740B5DB6C9}"/>
              </a:ext>
            </a:extLst>
          </p:cNvPr>
          <p:cNvSpPr>
            <a:spLocks noGrp="1"/>
          </p:cNvSpPr>
          <p:nvPr>
            <p:ph type="ctrTitle"/>
          </p:nvPr>
        </p:nvSpPr>
        <p:spPr>
          <a:xfrm>
            <a:off x="431993" y="3942001"/>
            <a:ext cx="6858000" cy="579281"/>
          </a:xfrm>
          <a:prstGeom prst="rect">
            <a:avLst/>
          </a:prstGeom>
        </p:spPr>
        <p:txBody>
          <a:bodyPr lIns="0" tIns="0" rIns="0" bIns="0" anchor="t" anchorCtr="0"/>
          <a:lstStyle>
            <a:lvl1pPr algn="l">
              <a:lnSpc>
                <a:spcPts val="2250"/>
              </a:lnSpc>
              <a:defRPr sz="2250" b="1">
                <a:solidFill>
                  <a:schemeClr val="bg1"/>
                </a:solidFill>
                <a:latin typeface="Georgia" panose="02040502050405020303" pitchFamily="18" charset="0"/>
              </a:defRPr>
            </a:lvl1pPr>
          </a:lstStyle>
          <a:p>
            <a:r>
              <a:rPr lang="de-DE"/>
              <a:t>Mastertitelformat bearbeiten</a:t>
            </a:r>
            <a:endParaRPr lang="en-US"/>
          </a:p>
        </p:txBody>
      </p:sp>
      <p:sp>
        <p:nvSpPr>
          <p:cNvPr id="2" name="Textfeld 1">
            <a:extLst>
              <a:ext uri="{FF2B5EF4-FFF2-40B4-BE49-F238E27FC236}">
                <a16:creationId xmlns:a16="http://schemas.microsoft.com/office/drawing/2014/main" id="{0F8FE5D6-C6BD-4A95-BC77-3C14ECA4382D}"/>
              </a:ext>
            </a:extLst>
          </p:cNvPr>
          <p:cNvSpPr txBox="1"/>
          <p:nvPr userDrawn="1"/>
        </p:nvSpPr>
        <p:spPr>
          <a:xfrm>
            <a:off x="431993" y="4740683"/>
            <a:ext cx="8280000" cy="80791"/>
          </a:xfrm>
          <a:prstGeom prst="rect">
            <a:avLst/>
          </a:prstGeom>
          <a:noFill/>
        </p:spPr>
        <p:txBody>
          <a:bodyPr wrap="square" lIns="0" tIns="0" rIns="0" bIns="0" rtlCol="0">
            <a:spAutoFit/>
          </a:bodyPr>
          <a:lstStyle/>
          <a:p>
            <a:r>
              <a:rPr lang="de-DE" sz="525" b="1">
                <a:solidFill>
                  <a:srgbClr val="FFFFFF"/>
                </a:solidFill>
                <a:latin typeface="Arial" panose="020B0604020202020204" pitchFamily="34" charset="0"/>
                <a:cs typeface="Arial" panose="020B0604020202020204" pitchFamily="34" charset="0"/>
              </a:rPr>
              <a:t>Füreinander da. Miteinander stark.</a:t>
            </a:r>
          </a:p>
        </p:txBody>
      </p:sp>
    </p:spTree>
    <p:extLst>
      <p:ext uri="{BB962C8B-B14F-4D97-AF65-F5344CB8AC3E}">
        <p14:creationId xmlns:p14="http://schemas.microsoft.com/office/powerpoint/2010/main" val="166038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EDE9BCA-3047-6686-845D-933EE9ACE4F8}"/>
              </a:ext>
            </a:extLst>
          </p:cNvPr>
          <p:cNvSpPr>
            <a:spLocks noGrp="1"/>
          </p:cNvSpPr>
          <p:nvPr>
            <p:ph idx="1"/>
          </p:nvPr>
        </p:nvSpPr>
        <p:spPr>
          <a:xfrm>
            <a:off x="1871970" y="3069265"/>
            <a:ext cx="2617200" cy="1462342"/>
          </a:xfrm>
        </p:spPr>
        <p:txBody>
          <a:bodyPr anchor="b" anchorCtr="0"/>
          <a:lstStyle/>
          <a:p>
            <a:pPr lvl="0"/>
            <a:r>
              <a:rPr lang="de-DE"/>
              <a:t>Mastertextformat bearbeiten</a:t>
            </a:r>
          </a:p>
        </p:txBody>
      </p:sp>
      <p:sp>
        <p:nvSpPr>
          <p:cNvPr id="12" name="Content Placeholder 2">
            <a:extLst>
              <a:ext uri="{FF2B5EF4-FFF2-40B4-BE49-F238E27FC236}">
                <a16:creationId xmlns:a16="http://schemas.microsoft.com/office/drawing/2014/main" id="{470249BA-A652-1D5D-5A20-DDE9E0B26AE6}"/>
              </a:ext>
            </a:extLst>
          </p:cNvPr>
          <p:cNvSpPr>
            <a:spLocks noGrp="1"/>
          </p:cNvSpPr>
          <p:nvPr>
            <p:ph idx="13"/>
          </p:nvPr>
        </p:nvSpPr>
        <p:spPr>
          <a:xfrm>
            <a:off x="4679924" y="3069265"/>
            <a:ext cx="2617200" cy="1462342"/>
          </a:xfrm>
        </p:spPr>
        <p:txBody>
          <a:bodyPr anchor="b" anchorCtr="0"/>
          <a:lstStyle/>
          <a:p>
            <a:pPr lvl="0"/>
            <a:r>
              <a:rPr lang="de-DE"/>
              <a:t>Mastertextformat bearbeiten</a:t>
            </a:r>
          </a:p>
        </p:txBody>
      </p:sp>
      <p:sp>
        <p:nvSpPr>
          <p:cNvPr id="13" name="Title 1">
            <a:extLst>
              <a:ext uri="{FF2B5EF4-FFF2-40B4-BE49-F238E27FC236}">
                <a16:creationId xmlns:a16="http://schemas.microsoft.com/office/drawing/2014/main" id="{4FA1B5F1-EDF3-1586-C539-05C00C95A13A}"/>
              </a:ext>
            </a:extLst>
          </p:cNvPr>
          <p:cNvSpPr>
            <a:spLocks noGrp="1"/>
          </p:cNvSpPr>
          <p:nvPr>
            <p:ph type="title"/>
          </p:nvPr>
        </p:nvSpPr>
        <p:spPr>
          <a:xfrm>
            <a:off x="1871970" y="1799971"/>
            <a:ext cx="5425154" cy="1113162"/>
          </a:xfrm>
        </p:spPr>
        <p:txBody>
          <a:bodyPr/>
          <a:lstStyle>
            <a:lvl1pPr>
              <a:lnSpc>
                <a:spcPts val="3600"/>
              </a:lnSpc>
              <a:defRPr sz="3000"/>
            </a:lvl1pPr>
          </a:lstStyle>
          <a:p>
            <a:r>
              <a:rPr lang="de-DE"/>
              <a:t>Mastertitelformat bearbeiten</a:t>
            </a:r>
            <a:endParaRPr lang="en-US"/>
          </a:p>
        </p:txBody>
      </p:sp>
    </p:spTree>
    <p:extLst>
      <p:ext uri="{BB962C8B-B14F-4D97-AF65-F5344CB8AC3E}">
        <p14:creationId xmlns:p14="http://schemas.microsoft.com/office/powerpoint/2010/main" val="374922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75"/>
            </a:lvl1pPr>
          </a:lstStyle>
          <a:p>
            <a:r>
              <a:rPr lang="de-DE"/>
              <a:t>Mastertitelformat bearbeiten</a:t>
            </a:r>
            <a:endParaRPr lang="en-US"/>
          </a:p>
        </p:txBody>
      </p:sp>
      <p:sp>
        <p:nvSpPr>
          <p:cNvPr id="3" name="Content Placeholder 2"/>
          <p:cNvSpPr>
            <a:spLocks noGrp="1"/>
          </p:cNvSpPr>
          <p:nvPr>
            <p:ph idx="1"/>
          </p:nvPr>
        </p:nvSpPr>
        <p:spPr/>
        <p:txBody>
          <a:bodyPr/>
          <a:lstStyle>
            <a:lvl1pPr>
              <a:lnSpc>
                <a:spcPts val="1500"/>
              </a:lnSpc>
              <a:spcBef>
                <a:spcPts val="0"/>
              </a:spcBef>
              <a:defRPr sz="1200"/>
            </a:lvl1pPr>
            <a:lvl2pPr>
              <a:lnSpc>
                <a:spcPts val="1500"/>
              </a:lnSpc>
              <a:spcBef>
                <a:spcPts val="150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a:t>Mastertextformat bearbeiten</a:t>
            </a:r>
          </a:p>
        </p:txBody>
      </p:sp>
      <p:sp>
        <p:nvSpPr>
          <p:cNvPr id="5" name="Footer Placeholder 4"/>
          <p:cNvSpPr>
            <a:spLocks noGrp="1"/>
          </p:cNvSpPr>
          <p:nvPr>
            <p:ph type="ftr" sz="quarter" idx="11"/>
          </p:nvPr>
        </p:nvSpPr>
        <p:spPr/>
        <p:txBody>
          <a:bodyPr/>
          <a:lstStyle/>
          <a:p>
            <a:r>
              <a:rPr lang="de-DE"/>
              <a:t>Füreinander da. Miteinander stark.</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419295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Titel der Präsentation</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7557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0322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93617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14555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10267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8" name="Textfeld 47"/>
          <p:cNvSpPr txBox="1"/>
          <p:nvPr userDrawn="1"/>
        </p:nvSpPr>
        <p:spPr>
          <a:xfrm>
            <a:off x="431992" y="215997"/>
            <a:ext cx="1640916" cy="222433"/>
          </a:xfrm>
          <a:prstGeom prst="rect">
            <a:avLst/>
          </a:prstGeom>
          <a:noFill/>
        </p:spPr>
        <p:txBody>
          <a:bodyPr wrap="square" lIns="0" tIns="0" rIns="0" bIns="0" rtlCol="0" anchor="t" anchorCtr="0">
            <a:spAutoFit/>
          </a:bodyPr>
          <a:lstStyle/>
          <a:p>
            <a:pPr>
              <a:lnSpc>
                <a:spcPts val="900"/>
              </a:lnSpc>
            </a:pPr>
            <a:r>
              <a:rPr lang="de-DE" sz="700"/>
              <a:t>DRK-Generalsekretariat</a:t>
            </a:r>
          </a:p>
          <a:p>
            <a:pPr>
              <a:lnSpc>
                <a:spcPts val="900"/>
              </a:lnSpc>
            </a:pPr>
            <a:r>
              <a:rPr lang="de-DE" sz="700"/>
              <a:t>Strategie / Verbandsentwicklung</a:t>
            </a:r>
          </a:p>
        </p:txBody>
      </p:sp>
      <p:pic>
        <p:nvPicPr>
          <p:cNvPr id="49" name="Grafik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1785739705"/>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45" r:id="rId3"/>
    <p:sldLayoutId id="2147483746" r:id="rId4"/>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Füreinander da. Miteinander stark.</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sp>
        <p:nvSpPr>
          <p:cNvPr id="48" name="Textfeld 47"/>
          <p:cNvSpPr txBox="1"/>
          <p:nvPr userDrawn="1"/>
        </p:nvSpPr>
        <p:spPr>
          <a:xfrm>
            <a:off x="431993" y="215997"/>
            <a:ext cx="1640916" cy="337849"/>
          </a:xfrm>
          <a:prstGeom prst="rect">
            <a:avLst/>
          </a:prstGeom>
          <a:noFill/>
        </p:spPr>
        <p:txBody>
          <a:bodyPr wrap="square" lIns="0" tIns="0" rIns="0" bIns="0" rtlCol="0" anchor="t" anchorCtr="0">
            <a:spAutoFit/>
          </a:bodyPr>
          <a:lstStyle/>
          <a:p>
            <a:pPr>
              <a:lnSpc>
                <a:spcPts val="900"/>
              </a:lnSpc>
            </a:pPr>
            <a:r>
              <a:rPr lang="de-DE" sz="700" dirty="0"/>
              <a:t>DRK-Generalsekretariat</a:t>
            </a:r>
          </a:p>
          <a:p>
            <a:pPr>
              <a:lnSpc>
                <a:spcPts val="900"/>
              </a:lnSpc>
            </a:pPr>
            <a:r>
              <a:rPr lang="de-DE" sz="700" dirty="0"/>
              <a:t>Strategie / Verbandsentwicklung</a:t>
            </a:r>
          </a:p>
          <a:p>
            <a:pPr>
              <a:lnSpc>
                <a:spcPts val="900"/>
              </a:lnSpc>
            </a:pPr>
            <a:endParaRPr lang="de-DE" sz="700" dirty="0"/>
          </a:p>
        </p:txBody>
      </p:sp>
      <p:pic>
        <p:nvPicPr>
          <p:cNvPr id="49" name="Grafik 4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Tree>
    <p:extLst>
      <p:ext uri="{BB962C8B-B14F-4D97-AF65-F5344CB8AC3E}">
        <p14:creationId xmlns:p14="http://schemas.microsoft.com/office/powerpoint/2010/main" val="489657391"/>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74" r:id="rId4"/>
    <p:sldLayoutId id="2147483677" r:id="rId5"/>
    <p:sldLayoutId id="2147483678" r:id="rId6"/>
    <p:sldLayoutId id="2147483679" r:id="rId7"/>
    <p:sldLayoutId id="2147483680" r:id="rId8"/>
    <p:sldLayoutId id="2147483681" r:id="rId9"/>
    <p:sldLayoutId id="2147483682" r:id="rId10"/>
    <p:sldLayoutId id="2147483695" r:id="rId11"/>
    <p:sldLayoutId id="2147483686" r:id="rId12"/>
    <p:sldLayoutId id="2147483687" r:id="rId13"/>
    <p:sldLayoutId id="2147483683" r:id="rId14"/>
    <p:sldLayoutId id="2147483675" r:id="rId15"/>
    <p:sldLayoutId id="2147483684" r:id="rId16"/>
    <p:sldLayoutId id="2147483747" r:id="rId17"/>
    <p:sldLayoutId id="2147483751" r:id="rId18"/>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3DC5E6C-2BC3-478A-9B12-EF38F9310BE1}"/>
              </a:ext>
            </a:extLst>
          </p:cNvPr>
          <p:cNvSpPr>
            <a:spLocks noGrp="1" noRot="1" noMove="1" noResize="1" noEditPoints="1" noAdjustHandles="1" noChangeArrowheads="1" noChangeShapeType="1"/>
          </p:cNvSpPr>
          <p:nvPr userDrawn="1"/>
        </p:nvSpPr>
        <p:spPr>
          <a:xfrm>
            <a:off x="0" y="0"/>
            <a:ext cx="9144000" cy="5143500"/>
          </a:xfrm>
          <a:prstGeom prst="rect">
            <a:avLst/>
          </a:prstGeom>
          <a:solidFill>
            <a:srgbClr val="E600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feld 9">
            <a:extLst>
              <a:ext uri="{FF2B5EF4-FFF2-40B4-BE49-F238E27FC236}">
                <a16:creationId xmlns:a16="http://schemas.microsoft.com/office/drawing/2014/main" id="{3378AD54-9642-4545-845B-EF53692E8D98}"/>
              </a:ext>
            </a:extLst>
          </p:cNvPr>
          <p:cNvSpPr txBox="1"/>
          <p:nvPr userDrawn="1"/>
        </p:nvSpPr>
        <p:spPr>
          <a:xfrm>
            <a:off x="431993" y="215997"/>
            <a:ext cx="1640916" cy="172420"/>
          </a:xfrm>
          <a:prstGeom prst="rect">
            <a:avLst/>
          </a:prstGeom>
          <a:noFill/>
        </p:spPr>
        <p:txBody>
          <a:bodyPr wrap="square" lIns="0" tIns="0" rIns="0" bIns="0" rtlCol="0" anchor="t" anchorCtr="0">
            <a:spAutoFit/>
          </a:bodyPr>
          <a:lstStyle/>
          <a:p>
            <a:pPr>
              <a:lnSpc>
                <a:spcPts val="675"/>
              </a:lnSpc>
            </a:pPr>
            <a:r>
              <a:rPr lang="de-DE" sz="525" dirty="0">
                <a:solidFill>
                  <a:schemeClr val="bg1"/>
                </a:solidFill>
                <a:latin typeface="Arial" panose="020B0604020202020204" pitchFamily="34" charset="0"/>
                <a:cs typeface="Arial" panose="020B0604020202020204" pitchFamily="34" charset="0"/>
              </a:rPr>
              <a:t>DRK-Generalsekretariat</a:t>
            </a:r>
          </a:p>
          <a:p>
            <a:pPr>
              <a:lnSpc>
                <a:spcPts val="675"/>
              </a:lnSpc>
            </a:pPr>
            <a:r>
              <a:rPr lang="de-DE" sz="525" dirty="0">
                <a:solidFill>
                  <a:schemeClr val="bg1"/>
                </a:solidFill>
                <a:latin typeface="Arial" panose="020B0604020202020204" pitchFamily="34" charset="0"/>
                <a:cs typeface="Arial" panose="020B0604020202020204" pitchFamily="34" charset="0"/>
              </a:rPr>
              <a:t>Strategie / Verbandsentwicklung</a:t>
            </a:r>
          </a:p>
        </p:txBody>
      </p:sp>
      <p:pic>
        <p:nvPicPr>
          <p:cNvPr id="11" name="Grafik 10" descr="Ein Bild, das Text enthält.&#10;&#10;Automatisch generierte Beschreibung">
            <a:extLst>
              <a:ext uri="{FF2B5EF4-FFF2-40B4-BE49-F238E27FC236}">
                <a16:creationId xmlns:a16="http://schemas.microsoft.com/office/drawing/2014/main" id="{027B26BE-3990-412D-9C67-EF3EFEE65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1056" y="215997"/>
            <a:ext cx="1110939" cy="483906"/>
          </a:xfrm>
          <a:prstGeom prst="rect">
            <a:avLst/>
          </a:prstGeom>
        </p:spPr>
      </p:pic>
      <p:sp>
        <p:nvSpPr>
          <p:cNvPr id="14" name="Textfeld 13">
            <a:extLst>
              <a:ext uri="{FF2B5EF4-FFF2-40B4-BE49-F238E27FC236}">
                <a16:creationId xmlns:a16="http://schemas.microsoft.com/office/drawing/2014/main" id="{ACB1055E-9A32-46FD-B45F-8221F490E548}"/>
              </a:ext>
            </a:extLst>
          </p:cNvPr>
          <p:cNvSpPr txBox="1"/>
          <p:nvPr userDrawn="1"/>
        </p:nvSpPr>
        <p:spPr>
          <a:xfrm>
            <a:off x="431995" y="4870659"/>
            <a:ext cx="275129" cy="82651"/>
          </a:xfrm>
          <a:prstGeom prst="rect">
            <a:avLst/>
          </a:prstGeom>
          <a:noFill/>
        </p:spPr>
        <p:txBody>
          <a:bodyPr wrap="square" lIns="0" tIns="0" rIns="0" bIns="0" rtlCol="0" anchor="b" anchorCtr="0">
            <a:spAutoFit/>
          </a:bodyPr>
          <a:lstStyle/>
          <a:p>
            <a:pPr>
              <a:lnSpc>
                <a:spcPts val="675"/>
              </a:lnSpc>
            </a:pPr>
            <a:r>
              <a:rPr lang="de-DE" sz="525">
                <a:solidFill>
                  <a:schemeClr val="bg1"/>
                </a:solidFill>
                <a:latin typeface="Arial" panose="020B0604020202020204" pitchFamily="34" charset="0"/>
                <a:cs typeface="Arial" panose="020B0604020202020204" pitchFamily="34" charset="0"/>
              </a:rPr>
              <a:t>Folie</a:t>
            </a:r>
          </a:p>
        </p:txBody>
      </p:sp>
      <p:sp>
        <p:nvSpPr>
          <p:cNvPr id="25" name="Textplatzhalter 15">
            <a:extLst>
              <a:ext uri="{FF2B5EF4-FFF2-40B4-BE49-F238E27FC236}">
                <a16:creationId xmlns:a16="http://schemas.microsoft.com/office/drawing/2014/main" id="{3588FD01-32EB-4CEE-ABCD-D8AB71F0B48B}"/>
              </a:ext>
            </a:extLst>
          </p:cNvPr>
          <p:cNvSpPr txBox="1">
            <a:spLocks/>
          </p:cNvSpPr>
          <p:nvPr userDrawn="1"/>
        </p:nvSpPr>
        <p:spPr>
          <a:xfrm>
            <a:off x="626425" y="4883619"/>
            <a:ext cx="2059200" cy="108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7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A70A39A-A703-416F-8430-F74CA3E4C550}" type="slidenum">
              <a:rPr lang="de-DE" sz="525" smtClean="0"/>
              <a:pPr/>
              <a:t>‹Nr.›</a:t>
            </a:fld>
            <a:endParaRPr lang="de-DE" sz="525"/>
          </a:p>
        </p:txBody>
      </p:sp>
      <p:sp>
        <p:nvSpPr>
          <p:cNvPr id="8" name="Fußzeilenplatzhalter 17">
            <a:extLst>
              <a:ext uri="{FF2B5EF4-FFF2-40B4-BE49-F238E27FC236}">
                <a16:creationId xmlns:a16="http://schemas.microsoft.com/office/drawing/2014/main" id="{A173270D-B49A-4446-9437-42DF753CADEF}"/>
              </a:ext>
            </a:extLst>
          </p:cNvPr>
          <p:cNvSpPr>
            <a:spLocks noGrp="1"/>
          </p:cNvSpPr>
          <p:nvPr>
            <p:ph type="ftr" sz="quarter" idx="3"/>
          </p:nvPr>
        </p:nvSpPr>
        <p:spPr>
          <a:xfrm>
            <a:off x="431993" y="4737278"/>
            <a:ext cx="8280000" cy="82323"/>
          </a:xfrm>
          <a:prstGeom prst="rect">
            <a:avLst/>
          </a:prstGeom>
        </p:spPr>
        <p:txBody>
          <a:bodyPr lIns="0" tIns="0" rIns="0" bIns="0"/>
          <a:lstStyle>
            <a:lvl1pPr>
              <a:defRPr sz="525" b="1">
                <a:solidFill>
                  <a:srgbClr val="FFFFFF"/>
                </a:solidFill>
                <a:latin typeface="Arial" panose="020B0604020202020204" pitchFamily="34" charset="0"/>
                <a:cs typeface="Arial" panose="020B0604020202020204" pitchFamily="34" charset="0"/>
              </a:defRPr>
            </a:lvl1pPr>
          </a:lstStyle>
          <a:p>
            <a:r>
              <a:rPr lang="de-DE"/>
              <a:t>Füreinander da. Miteinander stark.</a:t>
            </a:r>
          </a:p>
        </p:txBody>
      </p:sp>
    </p:spTree>
    <p:extLst>
      <p:ext uri="{BB962C8B-B14F-4D97-AF65-F5344CB8AC3E}">
        <p14:creationId xmlns:p14="http://schemas.microsoft.com/office/powerpoint/2010/main" val="3980907964"/>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1" kern="1200">
          <a:solidFill>
            <a:schemeClr val="bg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horturl.at/6zNpB"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tags" Target="../tags/tag5.xml"/><Relationship Id="rId5" Type="http://schemas.openxmlformats.org/officeDocument/2006/relationships/image" Target="../media/image10.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www.drk.de/das-drk/auftrag-ziele-aufgaben-und-selbstverstaendnis-des-drk/drk-strategie-2030/"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k.de/das-drk/auftrag-ziele-aufgaben-und-selbstverstaendnis-des-drk/drk-strategie-2030/"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dl/launcher/launcher.html?url=%2F_%23%2Fl%2Fmeetup-join%2F19%3A2daaecb97dad46b49e28bddb6fa069b1%40thread.tacv2%2F1684939111412%3Fcontext%3D%257b%2522Tid%2522%253a%252266c0f133-9bc3-4a18-8aad-f1c705b54c64%2522%252c%2522Oid%2522%253a%2522642affab-e3a4-48d3-8f2b-1ec129463838%2522%257d%26anon%3Dtrue&amp;type=meetup-join&amp;deeplinkId=2dcebb7d-0e5b-48ff-9358-1d4d86919e82&amp;directDl=true&amp;msLaunch=true&amp;enableMobilePage=true&amp;suppressPrompt=true" TargetMode="External"/><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hyperlink" Target="https://www.drk.de/das-drk/auftrag-ziele-aufgaben-und-selbstverstaendnis-des-drk/drk-strategie-2030/lasst-uns-reden-der-drk-strategie-2030-online-stammtis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rk.de/das-drk/auftrag-ziele-aufgaben-und-selbstverstaendnis-des-drk/drk-strategie-2030/die-strategietasche/"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hyperlink" Target="https://check.drk.de/strategie/" TargetMode="External"/><Relationship Id="rId4" Type="http://schemas.openxmlformats.org/officeDocument/2006/relationships/hyperlink" Target="mailto:strategie2030@drk.d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ifrc.org/strategy-20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hyperlink" Target="https://www.drk.de/das-drk/auftrag-ziele-aufgaben-und-selbstverstaendnis-des-drk/drk-strategie-20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slideLayout" Target="../slideLayouts/slideLayout21.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41D03C9-7E48-97AD-0EEA-4B9A4456A9E9}"/>
              </a:ext>
            </a:extLst>
          </p:cNvPr>
          <p:cNvSpPr>
            <a:spLocks noGrp="1"/>
          </p:cNvSpPr>
          <p:nvPr>
            <p:ph type="body" sz="quarter" idx="14"/>
          </p:nvPr>
        </p:nvSpPr>
        <p:spPr/>
        <p:txBody>
          <a:bodyPr/>
          <a:lstStyle/>
          <a:p>
            <a:r>
              <a:rPr lang="de-DE"/>
              <a:t>© Bildnachweis</a:t>
            </a:r>
          </a:p>
        </p:txBody>
      </p:sp>
      <p:sp>
        <p:nvSpPr>
          <p:cNvPr id="6" name="Untertitel 2">
            <a:extLst>
              <a:ext uri="{FF2B5EF4-FFF2-40B4-BE49-F238E27FC236}">
                <a16:creationId xmlns:a16="http://schemas.microsoft.com/office/drawing/2014/main" id="{9ED4B51E-B0C7-C73F-52AE-CEFE9B9C088E}"/>
              </a:ext>
            </a:extLst>
          </p:cNvPr>
          <p:cNvSpPr>
            <a:spLocks noGrp="1"/>
          </p:cNvSpPr>
          <p:nvPr>
            <p:ph type="subTitle" idx="1"/>
          </p:nvPr>
        </p:nvSpPr>
        <p:spPr>
          <a:xfrm>
            <a:off x="431993" y="3671941"/>
            <a:ext cx="6858000" cy="241598"/>
          </a:xfrm>
        </p:spPr>
        <p:txBody>
          <a:bodyPr/>
          <a:lstStyle/>
          <a:p>
            <a:r>
              <a:rPr lang="de-DE">
                <a:latin typeface="+mn-lt"/>
              </a:rPr>
              <a:t>DRK-Strategie 2030</a:t>
            </a:r>
          </a:p>
          <a:p>
            <a:endParaRPr lang="de-DE"/>
          </a:p>
        </p:txBody>
      </p:sp>
      <p:sp>
        <p:nvSpPr>
          <p:cNvPr id="7" name="Titel 1">
            <a:extLst>
              <a:ext uri="{FF2B5EF4-FFF2-40B4-BE49-F238E27FC236}">
                <a16:creationId xmlns:a16="http://schemas.microsoft.com/office/drawing/2014/main" id="{748A7987-290C-F442-EBD2-BEFBDFB81815}"/>
              </a:ext>
            </a:extLst>
          </p:cNvPr>
          <p:cNvSpPr>
            <a:spLocks noGrp="1"/>
          </p:cNvSpPr>
          <p:nvPr>
            <p:ph type="ctrTitle"/>
          </p:nvPr>
        </p:nvSpPr>
        <p:spPr>
          <a:xfrm>
            <a:off x="431993" y="3942918"/>
            <a:ext cx="6858000" cy="980976"/>
          </a:xfrm>
        </p:spPr>
        <p:txBody>
          <a:bodyPr/>
          <a:lstStyle/>
          <a:p>
            <a:r>
              <a:rPr lang="de-DE"/>
              <a:t>Strategieentwicklung &amp; Umsetzungsprogramm</a:t>
            </a:r>
          </a:p>
        </p:txBody>
      </p:sp>
      <p:pic>
        <p:nvPicPr>
          <p:cNvPr id="3" name="Bildplatzhalter 3" descr="Ein Bild, das Person, Himmel, draußen enthält.&#10;&#10;Automatisch generierte Beschreibung">
            <a:extLst>
              <a:ext uri="{FF2B5EF4-FFF2-40B4-BE49-F238E27FC236}">
                <a16:creationId xmlns:a16="http://schemas.microsoft.com/office/drawing/2014/main" id="{13102CF0-CED2-7954-BAD0-1540F74C3BA0}"/>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 t="21572" r="2" b="31465"/>
          <a:stretch/>
        </p:blipFill>
        <p:spPr>
          <a:xfrm>
            <a:off x="431800" y="863600"/>
            <a:ext cx="8280400" cy="2592388"/>
          </a:xfrm>
        </p:spPr>
      </p:pic>
    </p:spTree>
    <p:extLst>
      <p:ext uri="{BB962C8B-B14F-4D97-AF65-F5344CB8AC3E}">
        <p14:creationId xmlns:p14="http://schemas.microsoft.com/office/powerpoint/2010/main" val="358912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10</a:t>
            </a:fld>
            <a:endParaRPr lang="de-DE"/>
          </a:p>
        </p:txBody>
      </p:sp>
      <p:sp>
        <p:nvSpPr>
          <p:cNvPr id="9" name="Titel 8"/>
          <p:cNvSpPr>
            <a:spLocks noGrp="1"/>
          </p:cNvSpPr>
          <p:nvPr>
            <p:ph type="title"/>
          </p:nvPr>
        </p:nvSpPr>
        <p:spPr/>
        <p:txBody>
          <a:bodyPr/>
          <a:lstStyle/>
          <a:p>
            <a:r>
              <a:rPr lang="de-DE">
                <a:latin typeface="Georgia"/>
              </a:rPr>
              <a:t>Ab Juli 2023 starteten die ersten Angebote für den aktuellen Schwerpunkt (1/5).</a:t>
            </a:r>
          </a:p>
        </p:txBody>
      </p:sp>
      <p:cxnSp>
        <p:nvCxnSpPr>
          <p:cNvPr id="7" name="Gerader Verbinder 6">
            <a:extLst>
              <a:ext uri="{FF2B5EF4-FFF2-40B4-BE49-F238E27FC236}">
                <a16:creationId xmlns:a16="http://schemas.microsoft.com/office/drawing/2014/main" id="{B2300AE5-BEA7-DB4E-0660-2C3864AEE576}"/>
              </a:ext>
            </a:extLst>
          </p:cNvPr>
          <p:cNvCxnSpPr>
            <a:cxnSpLocks/>
          </p:cNvCxnSpPr>
          <p:nvPr/>
        </p:nvCxnSpPr>
        <p:spPr>
          <a:xfrm flipH="1">
            <a:off x="402546" y="2039953"/>
            <a:ext cx="8261412" cy="6424"/>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E3EE9A64-992C-701D-2EA8-F7F6F1CFAF06}"/>
              </a:ext>
            </a:extLst>
          </p:cNvPr>
          <p:cNvGrpSpPr/>
          <p:nvPr/>
        </p:nvGrpSpPr>
        <p:grpSpPr>
          <a:xfrm>
            <a:off x="407975" y="1612049"/>
            <a:ext cx="8280000" cy="2248752"/>
            <a:chOff x="431993" y="2453521"/>
            <a:chExt cx="8199377" cy="2440902"/>
          </a:xfrm>
        </p:grpSpPr>
        <p:sp>
          <p:nvSpPr>
            <p:cNvPr id="11" name="Textfeld 10">
              <a:extLst>
                <a:ext uri="{FF2B5EF4-FFF2-40B4-BE49-F238E27FC236}">
                  <a16:creationId xmlns:a16="http://schemas.microsoft.com/office/drawing/2014/main" id="{C89A91FF-D37F-FE11-D9F9-19210197389A}"/>
                </a:ext>
              </a:extLst>
            </p:cNvPr>
            <p:cNvSpPr txBox="1"/>
            <p:nvPr/>
          </p:nvSpPr>
          <p:spPr>
            <a:xfrm>
              <a:off x="444065" y="2536184"/>
              <a:ext cx="8169854" cy="305032"/>
            </a:xfrm>
            <a:prstGeom prst="rect">
              <a:avLst/>
            </a:prstGeom>
            <a:noFill/>
            <a:ln>
              <a:noFill/>
            </a:ln>
          </p:spPr>
          <p:txBody>
            <a:bodyPr wrap="square" lIns="68580" tIns="34290" rIns="68580" bIns="34290" rtlCol="0" anchor="ctr">
              <a:spAutoFit/>
            </a:bodyPr>
            <a:lstStyle/>
            <a:p>
              <a:r>
                <a:rPr lang="de-DE" sz="1500" b="1">
                  <a:solidFill>
                    <a:srgbClr val="FF0000"/>
                  </a:solidFill>
                </a:rPr>
                <a:t>Strategie Förderprogramm</a:t>
              </a:r>
              <a:endParaRPr lang="de-DE" sz="1500">
                <a:solidFill>
                  <a:srgbClr val="FF0000"/>
                </a:solidFill>
                <a:cs typeface="Arial"/>
              </a:endParaRPr>
            </a:p>
          </p:txBody>
        </p:sp>
        <p:sp>
          <p:nvSpPr>
            <p:cNvPr id="12" name="Textfeld 11">
              <a:extLst>
                <a:ext uri="{FF2B5EF4-FFF2-40B4-BE49-F238E27FC236}">
                  <a16:creationId xmlns:a16="http://schemas.microsoft.com/office/drawing/2014/main" id="{FFC893CB-E183-2CF3-E373-70EB52E9AD96}"/>
                </a:ext>
              </a:extLst>
            </p:cNvPr>
            <p:cNvSpPr txBox="1"/>
            <p:nvPr/>
          </p:nvSpPr>
          <p:spPr>
            <a:xfrm>
              <a:off x="464937" y="2972130"/>
              <a:ext cx="8166433" cy="1787850"/>
            </a:xfrm>
            <a:prstGeom prst="rect">
              <a:avLst/>
            </a:prstGeom>
            <a:noFill/>
            <a:ln>
              <a:noFill/>
            </a:ln>
          </p:spPr>
          <p:txBody>
            <a:bodyPr wrap="square" lIns="68580" tIns="34290" rIns="68580" bIns="34290" rtlCol="0" anchor="t">
              <a:spAutoFit/>
            </a:bodyPr>
            <a:lstStyle/>
            <a:p>
              <a:r>
                <a:rPr lang="de-DE" sz="1000" dirty="0">
                  <a:latin typeface="Arial" panose="020B0604020202020204" pitchFamily="34" charset="0"/>
                  <a:ea typeface="Times New Roman" panose="02020603050405020304" pitchFamily="18" charset="0"/>
                  <a:cs typeface="Times New Roman" panose="02020603050405020304" pitchFamily="18" charset="0"/>
                </a:rPr>
                <a:t>Für jeden Schwerpunkt stehen 50.000€ für die Förderung innovativer Projekte zur Verfügung. Die maximale Fördersumme für ein Projekt beträgt 10.000€. Eine Jury entscheidet über die Vergabe. Die Bewerbung für eine Projektförderung wurde online eingereicht. Bewerben konnten sich alle haupt- und ehrenamtlich Aktiven im Verband. Die nächste Förderperiode startet im Frühjahr 2025.</a:t>
              </a:r>
              <a:endParaRPr lang="de-DE" sz="1000" b="1" dirty="0">
                <a:latin typeface="Arial" panose="020B0604020202020204" pitchFamily="34" charset="0"/>
                <a:ea typeface="Times New Roman" panose="02020603050405020304" pitchFamily="18" charset="0"/>
                <a:cs typeface="Times New Roman" panose="02020603050405020304" pitchFamily="18" charset="0"/>
              </a:endParaRPr>
            </a:p>
            <a:p>
              <a:endParaRPr lang="de-DE" sz="900" b="1" dirty="0"/>
            </a:p>
            <a:p>
              <a:r>
                <a:rPr lang="de-DE" sz="900" b="1" dirty="0"/>
                <a:t>Teilnahmebedingungen</a:t>
              </a:r>
            </a:p>
            <a:p>
              <a:endParaRPr lang="de-DE" sz="900" b="1" dirty="0"/>
            </a:p>
            <a:p>
              <a:endParaRPr lang="de-DE" sz="900" b="1" dirty="0"/>
            </a:p>
            <a:p>
              <a:endParaRPr lang="de-DE" sz="900" b="1" dirty="0"/>
            </a:p>
            <a:p>
              <a:endParaRPr lang="de-DE" sz="900" b="1" dirty="0"/>
            </a:p>
            <a:p>
              <a:endParaRPr lang="de-DE" sz="900" b="1" dirty="0"/>
            </a:p>
            <a:p>
              <a:endParaRPr lang="de-DE" sz="900" b="1" dirty="0"/>
            </a:p>
          </p:txBody>
        </p:sp>
        <p:sp>
          <p:nvSpPr>
            <p:cNvPr id="13" name="Rechteck 12">
              <a:extLst>
                <a:ext uri="{FF2B5EF4-FFF2-40B4-BE49-F238E27FC236}">
                  <a16:creationId xmlns:a16="http://schemas.microsoft.com/office/drawing/2014/main" id="{AD2D238E-4E1D-0140-BA78-8C9F1E374B40}"/>
                </a:ext>
              </a:extLst>
            </p:cNvPr>
            <p:cNvSpPr/>
            <p:nvPr/>
          </p:nvSpPr>
          <p:spPr>
            <a:xfrm>
              <a:off x="431993" y="2453521"/>
              <a:ext cx="8194001" cy="244090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6" name="Textfeld 1">
            <a:extLst>
              <a:ext uri="{FF2B5EF4-FFF2-40B4-BE49-F238E27FC236}">
                <a16:creationId xmlns:a16="http://schemas.microsoft.com/office/drawing/2014/main" id="{D9EF059C-81A4-0A00-485D-51DA74C25253}"/>
              </a:ext>
            </a:extLst>
          </p:cNvPr>
          <p:cNvSpPr txBox="1"/>
          <p:nvPr/>
        </p:nvSpPr>
        <p:spPr>
          <a:xfrm>
            <a:off x="1537679" y="2767551"/>
            <a:ext cx="4248377" cy="874535"/>
          </a:xfrm>
          <a:prstGeom prst="rect">
            <a:avLst/>
          </a:prstGeom>
          <a:noFill/>
        </p:spPr>
        <p:txBody>
          <a:bodyPr wrap="square" lIns="68580" tIns="34290" rIns="68580" bIns="34290" rtlCol="0" anchor="t">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14313" indent="-214313">
              <a:lnSpc>
                <a:spcPct val="150000"/>
              </a:lnSpc>
              <a:buFont typeface="Wingdings" panose="05000000000000000000" pitchFamily="2" charset="2"/>
              <a:buChar char="ü"/>
            </a:pPr>
            <a:r>
              <a:rPr lang="de-DE" sz="900" b="1">
                <a:solidFill>
                  <a:schemeClr val="tx2"/>
                </a:solidFill>
              </a:rPr>
              <a:t>Die Idee bezieht sich auf den aktuellen Strategie-Schwerpunkt</a:t>
            </a:r>
            <a:endParaRPr lang="de-DE" sz="900">
              <a:cs typeface="Arial"/>
            </a:endParaRPr>
          </a:p>
          <a:p>
            <a:pPr marL="214313" indent="-214313">
              <a:lnSpc>
                <a:spcPct val="150000"/>
              </a:lnSpc>
              <a:buFont typeface="Wingdings" panose="05000000000000000000" pitchFamily="2" charset="2"/>
              <a:buChar char="ü"/>
            </a:pPr>
            <a:r>
              <a:rPr lang="de-DE" sz="900" b="1">
                <a:solidFill>
                  <a:schemeClr val="tx2"/>
                </a:solidFill>
              </a:rPr>
              <a:t>Die Umsetzung meiner Idee kann gemessen werden</a:t>
            </a:r>
            <a:endParaRPr lang="de-DE" sz="900">
              <a:cs typeface="Arial"/>
            </a:endParaRPr>
          </a:p>
          <a:p>
            <a:pPr marL="214313" indent="-214313">
              <a:lnSpc>
                <a:spcPct val="150000"/>
              </a:lnSpc>
              <a:buFont typeface="Wingdings" panose="05000000000000000000" pitchFamily="2" charset="2"/>
              <a:buChar char="ü"/>
            </a:pPr>
            <a:r>
              <a:rPr lang="de-DE" sz="900" b="1">
                <a:solidFill>
                  <a:schemeClr val="tx2"/>
                </a:solidFill>
                <a:cs typeface="Arial"/>
              </a:rPr>
              <a:t>Andere Gliederungen können meine Idee für sich übertragen</a:t>
            </a:r>
            <a:r>
              <a:rPr lang="de-DE" sz="900">
                <a:cs typeface="Arial"/>
              </a:rPr>
              <a:t> </a:t>
            </a:r>
          </a:p>
          <a:p>
            <a:pPr marL="214313" indent="-214313">
              <a:lnSpc>
                <a:spcPct val="150000"/>
              </a:lnSpc>
              <a:buFont typeface="Wingdings" panose="05000000000000000000" pitchFamily="2" charset="2"/>
              <a:buChar char="ü"/>
            </a:pPr>
            <a:r>
              <a:rPr lang="de-DE" sz="900" b="1">
                <a:solidFill>
                  <a:schemeClr val="tx2"/>
                </a:solidFill>
              </a:rPr>
              <a:t>Ich bin Teil einer DRK-Gliederung</a:t>
            </a:r>
            <a:endParaRPr lang="de-DE" sz="900"/>
          </a:p>
        </p:txBody>
      </p:sp>
      <p:sp>
        <p:nvSpPr>
          <p:cNvPr id="10" name="Textfeld 9">
            <a:extLst>
              <a:ext uri="{FF2B5EF4-FFF2-40B4-BE49-F238E27FC236}">
                <a16:creationId xmlns:a16="http://schemas.microsoft.com/office/drawing/2014/main" id="{DE219823-97C2-CD8B-D235-C499DB123481}"/>
              </a:ext>
            </a:extLst>
          </p:cNvPr>
          <p:cNvSpPr txBox="1"/>
          <p:nvPr/>
        </p:nvSpPr>
        <p:spPr>
          <a:xfrm>
            <a:off x="2430780" y="4024017"/>
            <a:ext cx="3977640" cy="507831"/>
          </a:xfrm>
          <a:prstGeom prst="rect">
            <a:avLst/>
          </a:prstGeom>
          <a:noFill/>
        </p:spPr>
        <p:txBody>
          <a:bodyPr wrap="square">
            <a:spAutoFit/>
          </a:bodyPr>
          <a:lstStyle/>
          <a:p>
            <a:r>
              <a:rPr lang="de-DE" dirty="0"/>
              <a:t>Die aktuellen Förderprojekte werden online vorgestellt </a:t>
            </a:r>
            <a:r>
              <a:rPr lang="de-DE" dirty="0">
                <a:hlinkClick r:id="rId3"/>
              </a:rPr>
              <a:t>https://shorturl.at/6zNpB</a:t>
            </a:r>
            <a:r>
              <a:rPr lang="de-DE" dirty="0"/>
              <a:t> </a:t>
            </a:r>
          </a:p>
        </p:txBody>
      </p:sp>
      <p:sp>
        <p:nvSpPr>
          <p:cNvPr id="14" name="Pfeil: nach rechts 13">
            <a:extLst>
              <a:ext uri="{FF2B5EF4-FFF2-40B4-BE49-F238E27FC236}">
                <a16:creationId xmlns:a16="http://schemas.microsoft.com/office/drawing/2014/main" id="{C8950180-FB8D-0D4F-DBDC-87EEF552B2B2}"/>
              </a:ext>
            </a:extLst>
          </p:cNvPr>
          <p:cNvSpPr/>
          <p:nvPr/>
        </p:nvSpPr>
        <p:spPr>
          <a:xfrm>
            <a:off x="1889760" y="4081732"/>
            <a:ext cx="541020" cy="36847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3555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11</a:t>
            </a:fld>
            <a:endParaRPr lang="de-DE"/>
          </a:p>
        </p:txBody>
      </p:sp>
      <p:sp>
        <p:nvSpPr>
          <p:cNvPr id="9" name="Titel 8"/>
          <p:cNvSpPr>
            <a:spLocks noGrp="1"/>
          </p:cNvSpPr>
          <p:nvPr>
            <p:ph type="title"/>
          </p:nvPr>
        </p:nvSpPr>
        <p:spPr/>
        <p:txBody>
          <a:bodyPr/>
          <a:lstStyle/>
          <a:p>
            <a:r>
              <a:rPr lang="de-DE">
                <a:latin typeface="Georgia"/>
              </a:rPr>
              <a:t>Ab Juli 2023 starteten die ersten Angebote für den aktuellen Schwerpunkt (2/5).</a:t>
            </a:r>
          </a:p>
        </p:txBody>
      </p:sp>
      <p:grpSp>
        <p:nvGrpSpPr>
          <p:cNvPr id="5" name="Gruppieren 4">
            <a:extLst>
              <a:ext uri="{FF2B5EF4-FFF2-40B4-BE49-F238E27FC236}">
                <a16:creationId xmlns:a16="http://schemas.microsoft.com/office/drawing/2014/main" id="{F5AA9ED8-2A54-95D1-3929-7469CC41B7C4}"/>
              </a:ext>
            </a:extLst>
          </p:cNvPr>
          <p:cNvGrpSpPr/>
          <p:nvPr/>
        </p:nvGrpSpPr>
        <p:grpSpPr>
          <a:xfrm>
            <a:off x="431992" y="1677312"/>
            <a:ext cx="8267221" cy="3093178"/>
            <a:chOff x="1468334" y="1713606"/>
            <a:chExt cx="6159302" cy="3093178"/>
          </a:xfrm>
        </p:grpSpPr>
        <p:sp>
          <p:nvSpPr>
            <p:cNvPr id="12" name="Textfeld 11">
              <a:extLst>
                <a:ext uri="{FF2B5EF4-FFF2-40B4-BE49-F238E27FC236}">
                  <a16:creationId xmlns:a16="http://schemas.microsoft.com/office/drawing/2014/main" id="{FFC893CB-E183-2CF3-E373-70EB52E9AD96}"/>
                </a:ext>
              </a:extLst>
            </p:cNvPr>
            <p:cNvSpPr txBox="1"/>
            <p:nvPr/>
          </p:nvSpPr>
          <p:spPr>
            <a:xfrm>
              <a:off x="1516364" y="2075267"/>
              <a:ext cx="6111272" cy="2731517"/>
            </a:xfrm>
            <a:prstGeom prst="rect">
              <a:avLst/>
            </a:prstGeom>
            <a:noFill/>
            <a:ln>
              <a:noFill/>
            </a:ln>
          </p:spPr>
          <p:txBody>
            <a:bodyPr wrap="square" lIns="68580" tIns="34290" rIns="68580" bIns="34290" rtlCol="0" anchor="t">
              <a:spAutoFit/>
            </a:bodyPr>
            <a:lstStyle/>
            <a:p>
              <a:r>
                <a:rPr lang="de-DE" sz="1000" dirty="0">
                  <a:latin typeface="Arial" panose="020B0604020202020204" pitchFamily="34" charset="0"/>
                  <a:ea typeface="Times New Roman" panose="02020603050405020304" pitchFamily="18" charset="0"/>
                  <a:cs typeface="Times New Roman" panose="02020603050405020304" pitchFamily="18" charset="0"/>
                </a:rPr>
                <a:t>Das DRK Generalsekretariat bietet im Rahmen der Strategieumsetzung 2024 ein praxisorientiertes Schulungsprogramm für Haupt- und Ehrenamtliche an, das die Grundlagen des Projektmanagements vermittelt. Zielgruppe für das Schulungsprogramm sind Ehren- und Hauptamtliche, die noch keine Erfahrung in der Projektarbeit oder Strategieumsetzung haben.</a:t>
              </a:r>
            </a:p>
            <a:p>
              <a:endParaRPr lang="de-DE" sz="1000" dirty="0">
                <a:latin typeface="Arial" panose="020B0604020202020204" pitchFamily="34" charset="0"/>
                <a:ea typeface="Times New Roman" panose="02020603050405020304" pitchFamily="18" charset="0"/>
                <a:cs typeface="Times New Roman" panose="02020603050405020304" pitchFamily="18" charset="0"/>
              </a:endParaRPr>
            </a:p>
            <a:p>
              <a:r>
                <a:rPr lang="de-DE" sz="1000" dirty="0">
                  <a:latin typeface="Arial" panose="020B0604020202020204" pitchFamily="34" charset="0"/>
                  <a:ea typeface="Times New Roman" panose="02020603050405020304" pitchFamily="18" charset="0"/>
                  <a:cs typeface="Times New Roman" panose="02020603050405020304" pitchFamily="18" charset="0"/>
                </a:rPr>
                <a:t>Das Schulungsprogramm wird aus insgesamt 5 Modulen bestehen, welche in einer Mischung aus Online- und Präsenzveranstaltungen stattfinden. Das Programm startet mit einer Präsenz-Veranstaltung am </a:t>
              </a:r>
              <a:r>
                <a:rPr lang="de-DE" sz="1000" b="1" dirty="0">
                  <a:latin typeface="Arial" panose="020B0604020202020204" pitchFamily="34" charset="0"/>
                  <a:ea typeface="Times New Roman" panose="02020603050405020304" pitchFamily="18" charset="0"/>
                  <a:cs typeface="Times New Roman" panose="02020603050405020304" pitchFamily="18" charset="0"/>
                </a:rPr>
                <a:t>20.06.2024</a:t>
              </a:r>
              <a:r>
                <a:rPr lang="de-DE" sz="1000" dirty="0">
                  <a:latin typeface="Arial" panose="020B0604020202020204" pitchFamily="34" charset="0"/>
                  <a:ea typeface="Times New Roman" panose="02020603050405020304" pitchFamily="18" charset="0"/>
                  <a:cs typeface="Times New Roman" panose="02020603050405020304" pitchFamily="18" charset="0"/>
                </a:rPr>
                <a:t> im Juni in Berlin. Drei folgende Module finden online statt. Die Abschlussveranstaltung findet im Oktober in Präsenz in Berlin statt. </a:t>
              </a:r>
              <a:endParaRPr lang="de-DE" sz="1000" b="1" dirty="0"/>
            </a:p>
            <a:p>
              <a:endParaRPr lang="de-DE" sz="900" b="1" dirty="0">
                <a:highlight>
                  <a:srgbClr val="FFFFFF"/>
                </a:highlight>
              </a:endParaRPr>
            </a:p>
            <a:p>
              <a:r>
                <a:rPr lang="de-DE" sz="1000" dirty="0">
                  <a:highlight>
                    <a:srgbClr val="FFFFFF"/>
                  </a:highlight>
                  <a:latin typeface="Arial" panose="020B0604020202020204" pitchFamily="34" charset="0"/>
                  <a:cs typeface="Times New Roman" panose="02020603050405020304" pitchFamily="18" charset="0"/>
                </a:rPr>
                <a:t>Das Schulungsprogramm wurde schon im Jahr 2023 erfolgreich durchgeführt. Hier ging es um das Thema Strategieumsetzung und Projektmanagement. Die inhaltlichen Schwerpunkte reichten von den Grundlagen der Strategieumsetzung und des Projektmanagements bis hin zur begleiteten Kommunikation.</a:t>
              </a:r>
            </a:p>
            <a:p>
              <a:endParaRPr lang="de-DE" sz="1000" dirty="0">
                <a:highlight>
                  <a:srgbClr val="FFFF00"/>
                </a:highlight>
                <a:latin typeface="Arial" panose="020B0604020202020204" pitchFamily="34" charset="0"/>
                <a:cs typeface="Times New Roman" panose="02020603050405020304" pitchFamily="18" charset="0"/>
              </a:endParaRPr>
            </a:p>
            <a:p>
              <a:endParaRPr lang="de-DE" sz="900" b="1" dirty="0"/>
            </a:p>
            <a:p>
              <a:endParaRPr lang="de-DE" sz="900" b="1" dirty="0"/>
            </a:p>
            <a:p>
              <a:r>
                <a:rPr lang="de-DE" sz="900" dirty="0"/>
                <a:t>20.06., 09:00 bis 17:00 Uhr, Präsenz im GS // 11.07., 14:00 bis 18:00 Uhr (online) // 10.09., 14:00 bis 18:00 Uhr (online) // 26.09., 14:00 bis 18:00 Uhr (online) // 24.10., 09:00 bis 17:00 Uhr, Präsenz im GS </a:t>
              </a:r>
            </a:p>
            <a:p>
              <a:endParaRPr lang="de-DE" sz="900" b="1" dirty="0"/>
            </a:p>
            <a:p>
              <a:endParaRPr lang="de-DE" sz="900" b="1" dirty="0"/>
            </a:p>
          </p:txBody>
        </p:sp>
        <p:grpSp>
          <p:nvGrpSpPr>
            <p:cNvPr id="4" name="Gruppieren 3">
              <a:extLst>
                <a:ext uri="{FF2B5EF4-FFF2-40B4-BE49-F238E27FC236}">
                  <a16:creationId xmlns:a16="http://schemas.microsoft.com/office/drawing/2014/main" id="{DC584AFF-D428-4505-A208-DF74307636F2}"/>
                </a:ext>
              </a:extLst>
            </p:cNvPr>
            <p:cNvGrpSpPr/>
            <p:nvPr/>
          </p:nvGrpSpPr>
          <p:grpSpPr>
            <a:xfrm>
              <a:off x="1468334" y="1713606"/>
              <a:ext cx="6156994" cy="2875974"/>
              <a:chOff x="1471152" y="1713606"/>
              <a:chExt cx="6156994" cy="2875974"/>
            </a:xfrm>
          </p:grpSpPr>
          <p:cxnSp>
            <p:nvCxnSpPr>
              <p:cNvPr id="7" name="Gerader Verbinder 6">
                <a:extLst>
                  <a:ext uri="{FF2B5EF4-FFF2-40B4-BE49-F238E27FC236}">
                    <a16:creationId xmlns:a16="http://schemas.microsoft.com/office/drawing/2014/main" id="{B2300AE5-BEA7-DB4E-0660-2C3864AEE576}"/>
                  </a:ext>
                </a:extLst>
              </p:cNvPr>
              <p:cNvCxnSpPr>
                <a:cxnSpLocks/>
              </p:cNvCxnSpPr>
              <p:nvPr/>
            </p:nvCxnSpPr>
            <p:spPr>
              <a:xfrm flipH="1">
                <a:off x="1510736" y="2068573"/>
                <a:ext cx="6111272"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C89A91FF-D37F-FE11-D9F9-19210197389A}"/>
                  </a:ext>
                </a:extLst>
              </p:cNvPr>
              <p:cNvSpPr txBox="1"/>
              <p:nvPr/>
            </p:nvSpPr>
            <p:spPr>
              <a:xfrm>
                <a:off x="1471152" y="1713606"/>
                <a:ext cx="6127391" cy="300082"/>
              </a:xfrm>
              <a:prstGeom prst="rect">
                <a:avLst/>
              </a:prstGeom>
              <a:noFill/>
              <a:ln>
                <a:noFill/>
              </a:ln>
            </p:spPr>
            <p:txBody>
              <a:bodyPr wrap="square" lIns="68580" tIns="34290" rIns="68580" bIns="34290" rtlCol="0" anchor="ctr">
                <a:spAutoFit/>
              </a:bodyPr>
              <a:lstStyle/>
              <a:p>
                <a:r>
                  <a:rPr lang="de-DE" sz="1500" b="1">
                    <a:solidFill>
                      <a:srgbClr val="FF0000"/>
                    </a:solidFill>
                  </a:rPr>
                  <a:t>Strategie Schulung </a:t>
                </a:r>
                <a:r>
                  <a:rPr lang="de-DE" sz="1013" i="1">
                    <a:latin typeface="Arial" panose="020B0604020202020204" pitchFamily="34" charset="0"/>
                    <a:cs typeface="Times New Roman" panose="02020603050405020304" pitchFamily="18" charset="0"/>
                  </a:rPr>
                  <a:t>„Erfolgreiches Projektmanagement in Veränderungsprozessen“ </a:t>
                </a:r>
                <a:endParaRPr lang="de-DE" sz="1013">
                  <a:solidFill>
                    <a:srgbClr val="FF0000"/>
                  </a:solidFill>
                  <a:cs typeface="Arial"/>
                </a:endParaRPr>
              </a:p>
            </p:txBody>
          </p:sp>
          <p:sp>
            <p:nvSpPr>
              <p:cNvPr id="13" name="Rechteck 12">
                <a:extLst>
                  <a:ext uri="{FF2B5EF4-FFF2-40B4-BE49-F238E27FC236}">
                    <a16:creationId xmlns:a16="http://schemas.microsoft.com/office/drawing/2014/main" id="{AD2D238E-4E1D-0140-BA78-8C9F1E374B40}"/>
                  </a:ext>
                </a:extLst>
              </p:cNvPr>
              <p:cNvSpPr/>
              <p:nvPr/>
            </p:nvSpPr>
            <p:spPr>
              <a:xfrm>
                <a:off x="1482645" y="1751885"/>
                <a:ext cx="6145501" cy="28376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cxnSp>
            <p:nvCxnSpPr>
              <p:cNvPr id="20" name="Gerader Verbinder 19">
                <a:extLst>
                  <a:ext uri="{FF2B5EF4-FFF2-40B4-BE49-F238E27FC236}">
                    <a16:creationId xmlns:a16="http://schemas.microsoft.com/office/drawing/2014/main" id="{70C09A7B-88CC-61FB-4BCE-2C30BCB03D9D}"/>
                  </a:ext>
                </a:extLst>
              </p:cNvPr>
              <p:cNvCxnSpPr>
                <a:cxnSpLocks/>
              </p:cNvCxnSpPr>
              <p:nvPr/>
            </p:nvCxnSpPr>
            <p:spPr>
              <a:xfrm flipH="1">
                <a:off x="1494474" y="3852701"/>
                <a:ext cx="6048231"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71E7DB90-6B5D-BD54-BBBC-F8C950D1DBD0}"/>
                  </a:ext>
                </a:extLst>
              </p:cNvPr>
              <p:cNvSpPr txBox="1"/>
              <p:nvPr/>
            </p:nvSpPr>
            <p:spPr>
              <a:xfrm>
                <a:off x="1494474" y="3915121"/>
                <a:ext cx="5581886" cy="223138"/>
              </a:xfrm>
              <a:prstGeom prst="rect">
                <a:avLst/>
              </a:prstGeom>
              <a:noFill/>
              <a:ln>
                <a:noFill/>
              </a:ln>
            </p:spPr>
            <p:txBody>
              <a:bodyPr wrap="square" lIns="68580" tIns="34290" rIns="68580" bIns="34290" rtlCol="0" anchor="t">
                <a:spAutoFit/>
              </a:bodyPr>
              <a:lstStyle/>
              <a:p>
                <a:r>
                  <a:rPr lang="de-DE" sz="1000" b="1" dirty="0"/>
                  <a:t>Zeitraum AKTUELLLE ANGABEN</a:t>
                </a:r>
              </a:p>
            </p:txBody>
          </p:sp>
        </p:grpSp>
      </p:grpSp>
    </p:spTree>
    <p:extLst>
      <p:ext uri="{BB962C8B-B14F-4D97-AF65-F5344CB8AC3E}">
        <p14:creationId xmlns:p14="http://schemas.microsoft.com/office/powerpoint/2010/main" val="208939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A966-59A9-420E-98DD-E95B6549AFA0}"/>
              </a:ext>
            </a:extLst>
          </p:cNvPr>
          <p:cNvSpPr>
            <a:spLocks noGrp="1"/>
          </p:cNvSpPr>
          <p:nvPr>
            <p:ph type="title"/>
          </p:nvPr>
        </p:nvSpPr>
        <p:spPr/>
        <p:txBody>
          <a:bodyPr/>
          <a:lstStyle/>
          <a:p>
            <a:pPr>
              <a:lnSpc>
                <a:spcPct val="100000"/>
              </a:lnSpc>
            </a:pPr>
            <a:r>
              <a:rPr lang="de-DE" sz="2000"/>
              <a:t>Mit dem Schulungsprogramm unterstützt das Generalsekretariat Strategievorhaben im Gesamtverband.</a:t>
            </a:r>
          </a:p>
        </p:txBody>
      </p:sp>
      <p:sp>
        <p:nvSpPr>
          <p:cNvPr id="55" name="Foliennummernplatzhalter 2">
            <a:extLst>
              <a:ext uri="{FF2B5EF4-FFF2-40B4-BE49-F238E27FC236}">
                <a16:creationId xmlns:a16="http://schemas.microsoft.com/office/drawing/2014/main" id="{5FEA6397-AAEB-C861-5B27-C31343647287}"/>
              </a:ext>
            </a:extLst>
          </p:cNvPr>
          <p:cNvSpPr>
            <a:spLocks noGrp="1"/>
          </p:cNvSpPr>
          <p:nvPr>
            <p:ph type="sldNum" sz="quarter" idx="12"/>
          </p:nvPr>
        </p:nvSpPr>
        <p:spPr/>
        <p:txBody>
          <a:bodyPr/>
          <a:lstStyle/>
          <a:p>
            <a:fld id="{EADB90F9-9C8B-4738-A50E-8F04301A8C13}" type="slidenum">
              <a:rPr lang="de-DE" smtClean="0"/>
              <a:pPr/>
              <a:t>12</a:t>
            </a:fld>
            <a:endParaRPr lang="de-DE"/>
          </a:p>
        </p:txBody>
      </p:sp>
      <p:grpSp>
        <p:nvGrpSpPr>
          <p:cNvPr id="25" name="Gruppieren 24">
            <a:extLst>
              <a:ext uri="{FF2B5EF4-FFF2-40B4-BE49-F238E27FC236}">
                <a16:creationId xmlns:a16="http://schemas.microsoft.com/office/drawing/2014/main" id="{21A1D8DE-7EAC-5FB8-01FF-50A89EFCB350}"/>
              </a:ext>
            </a:extLst>
          </p:cNvPr>
          <p:cNvGrpSpPr/>
          <p:nvPr/>
        </p:nvGrpSpPr>
        <p:grpSpPr>
          <a:xfrm>
            <a:off x="454071" y="1362621"/>
            <a:ext cx="6100619" cy="1501138"/>
            <a:chOff x="1352548" y="3163149"/>
            <a:chExt cx="7698106" cy="1920822"/>
          </a:xfrm>
        </p:grpSpPr>
        <p:sp>
          <p:nvSpPr>
            <p:cNvPr id="26" name="Rectangle 10">
              <a:extLst>
                <a:ext uri="{FF2B5EF4-FFF2-40B4-BE49-F238E27FC236}">
                  <a16:creationId xmlns:a16="http://schemas.microsoft.com/office/drawing/2014/main" id="{2BCD059F-2799-9CD7-AA38-9F9D0D3A9D32}"/>
                </a:ext>
              </a:extLst>
            </p:cNvPr>
            <p:cNvSpPr>
              <a:spLocks noChangeArrowheads="1"/>
            </p:cNvSpPr>
            <p:nvPr>
              <p:custDataLst>
                <p:tags r:id="rId1"/>
              </p:custDataLst>
            </p:nvPr>
          </p:nvSpPr>
          <p:spPr bwMode="auto">
            <a:xfrm>
              <a:off x="1352548" y="3375305"/>
              <a:ext cx="7698106" cy="1708666"/>
            </a:xfrm>
            <a:prstGeom prst="rect">
              <a:avLst/>
            </a:prstGeom>
            <a:solidFill>
              <a:schemeClr val="bg1"/>
            </a:solidFill>
            <a:ln w="19050">
              <a:solidFill>
                <a:schemeClr val="tx2">
                  <a:lumMod val="20000"/>
                  <a:lumOff val="80000"/>
                </a:schemeClr>
              </a:solidFill>
              <a:miter lim="800000"/>
              <a:headEnd/>
              <a:tailEnd/>
            </a:ln>
            <a:effectLst/>
          </p:spPr>
          <p:txBody>
            <a:bodyPr wrap="square" lIns="53997" tIns="53997" rIns="53997" bIns="53997" anchor="t"/>
            <a:lstStyle/>
            <a:p>
              <a:pPr lvl="0">
                <a:defRPr/>
              </a:pPr>
              <a:r>
                <a:rPr lang="de-DE" sz="1050" b="1">
                  <a:solidFill>
                    <a:schemeClr val="tx2"/>
                  </a:solidFill>
                  <a:latin typeface="Arial"/>
                </a:rPr>
                <a:t>               Die Teilnehmenden kommen aus verschiedenen Gliederungen &amp; Regionen des DRK.</a:t>
              </a:r>
            </a:p>
            <a:p>
              <a:pPr lvl="0">
                <a:defRPr/>
              </a:pPr>
              <a:endParaRPr lang="de-DE" sz="900">
                <a:solidFill>
                  <a:schemeClr val="accent5"/>
                </a:solidFill>
                <a:latin typeface="Arial"/>
              </a:endParaRPr>
            </a:p>
            <a:p>
              <a:pPr marL="128588" indent="-128588">
                <a:buClr>
                  <a:schemeClr val="tx2"/>
                </a:buClr>
                <a:buFont typeface="Arial" panose="020B0604020202020204" pitchFamily="34" charset="0"/>
                <a:buChar char="•"/>
              </a:pPr>
              <a:r>
                <a:rPr lang="de-DE" sz="900">
                  <a:latin typeface="Arial"/>
                </a:rPr>
                <a:t>Teilnehmende aus 11 LV, der Wasserwacht, dem Verband und der Schwesternschaften (insgesamt 27 Teilnehmende)</a:t>
              </a:r>
            </a:p>
            <a:p>
              <a:pPr>
                <a:buClr>
                  <a:schemeClr val="tx2"/>
                </a:buClr>
              </a:pPr>
              <a:endParaRPr lang="de-DE" sz="900">
                <a:latin typeface="Arial"/>
              </a:endParaRPr>
            </a:p>
            <a:p>
              <a:pPr marL="128588" indent="-128588">
                <a:buClr>
                  <a:schemeClr val="tx2"/>
                </a:buClr>
                <a:buFont typeface="Arial" panose="020B0604020202020204" pitchFamily="34" charset="0"/>
                <a:buChar char="•"/>
              </a:pPr>
              <a:r>
                <a:rPr lang="de-DE" sz="900">
                  <a:latin typeface="Arial"/>
                </a:rPr>
                <a:t>11 Ehren- und 16 hauptamtliche Teilnehmende</a:t>
              </a:r>
            </a:p>
            <a:p>
              <a:pPr>
                <a:buClr>
                  <a:schemeClr val="tx2"/>
                </a:buClr>
              </a:pPr>
              <a:endParaRPr lang="de-DE" sz="900">
                <a:latin typeface="Arial"/>
              </a:endParaRPr>
            </a:p>
            <a:p>
              <a:pPr marL="128588" indent="-128588">
                <a:buClr>
                  <a:schemeClr val="tx2"/>
                </a:buClr>
                <a:buFont typeface="Arial" panose="020B0604020202020204" pitchFamily="34" charset="0"/>
                <a:buChar char="•"/>
              </a:pPr>
              <a:r>
                <a:rPr lang="de-DE" sz="900"/>
                <a:t>Personen aus OV, KV, LV, und Gemeinschaften</a:t>
              </a:r>
            </a:p>
          </p:txBody>
        </p:sp>
        <p:grpSp>
          <p:nvGrpSpPr>
            <p:cNvPr id="27" name="Gruppieren 26">
              <a:extLst>
                <a:ext uri="{FF2B5EF4-FFF2-40B4-BE49-F238E27FC236}">
                  <a16:creationId xmlns:a16="http://schemas.microsoft.com/office/drawing/2014/main" id="{B928ACFC-26E5-3492-4834-98C805C02975}"/>
                </a:ext>
              </a:extLst>
            </p:cNvPr>
            <p:cNvGrpSpPr/>
            <p:nvPr/>
          </p:nvGrpSpPr>
          <p:grpSpPr>
            <a:xfrm>
              <a:off x="1366883" y="3163149"/>
              <a:ext cx="738512" cy="576736"/>
              <a:chOff x="10504922" y="2135934"/>
              <a:chExt cx="738512" cy="576736"/>
            </a:xfrm>
          </p:grpSpPr>
          <p:sp>
            <p:nvSpPr>
              <p:cNvPr id="28" name="Rectangle 48">
                <a:extLst>
                  <a:ext uri="{FF2B5EF4-FFF2-40B4-BE49-F238E27FC236}">
                    <a16:creationId xmlns:a16="http://schemas.microsoft.com/office/drawing/2014/main" id="{EAE4EB9E-809A-1DC1-B526-0E4E8E156DE6}"/>
                  </a:ext>
                </a:extLst>
              </p:cNvPr>
              <p:cNvSpPr/>
              <p:nvPr/>
            </p:nvSpPr>
            <p:spPr>
              <a:xfrm>
                <a:off x="10546575" y="2215055"/>
                <a:ext cx="655207" cy="4736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err="1">
                  <a:solidFill>
                    <a:schemeClr val="accent2"/>
                  </a:solidFill>
                </a:endParaRPr>
              </a:p>
            </p:txBody>
          </p:sp>
          <p:pic>
            <p:nvPicPr>
              <p:cNvPr id="29" name="Picture 112">
                <a:extLst>
                  <a:ext uri="{FF2B5EF4-FFF2-40B4-BE49-F238E27FC236}">
                    <a16:creationId xmlns:a16="http://schemas.microsoft.com/office/drawing/2014/main" id="{2E111023-8045-5DEA-2A15-EB1ED1C64FCD}"/>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504922" y="2135934"/>
                <a:ext cx="738512" cy="576736"/>
              </a:xfrm>
              <a:prstGeom prst="rect">
                <a:avLst/>
              </a:prstGeom>
            </p:spPr>
          </p:pic>
        </p:grpSp>
      </p:grpSp>
      <p:pic>
        <p:nvPicPr>
          <p:cNvPr id="8" name="Grafik 7" descr="Ein Bild, das Text, Schrift, Design enthält.&#10;&#10;Automatisch generierte Beschreibung">
            <a:extLst>
              <a:ext uri="{FF2B5EF4-FFF2-40B4-BE49-F238E27FC236}">
                <a16:creationId xmlns:a16="http://schemas.microsoft.com/office/drawing/2014/main" id="{105196D0-DBF5-8877-B5D4-5E04838694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61" t="14589" r="7206" b="13558"/>
          <a:stretch/>
        </p:blipFill>
        <p:spPr>
          <a:xfrm>
            <a:off x="4999834" y="2196091"/>
            <a:ext cx="3496891" cy="2886968"/>
          </a:xfrm>
          <a:prstGeom prst="rect">
            <a:avLst/>
          </a:prstGeom>
        </p:spPr>
      </p:pic>
      <p:sp>
        <p:nvSpPr>
          <p:cNvPr id="3" name="Fußzeilenplatzhalter 3">
            <a:extLst>
              <a:ext uri="{FF2B5EF4-FFF2-40B4-BE49-F238E27FC236}">
                <a16:creationId xmlns:a16="http://schemas.microsoft.com/office/drawing/2014/main" id="{E71E1C40-4651-8BD7-BA3A-BD2F9A336A23}"/>
              </a:ext>
            </a:extLst>
          </p:cNvPr>
          <p:cNvSpPr>
            <a:spLocks noGrp="1"/>
          </p:cNvSpPr>
          <p:nvPr>
            <p:ph type="ftr" sz="quarter" idx="11"/>
          </p:nvPr>
        </p:nvSpPr>
        <p:spPr>
          <a:xfrm>
            <a:off x="431993" y="4737278"/>
            <a:ext cx="8280000" cy="82323"/>
          </a:xfrm>
        </p:spPr>
        <p:txBody>
          <a:bodyPr/>
          <a:lstStyle/>
          <a:p>
            <a:r>
              <a:rPr lang="de-DE"/>
              <a:t>Füreinander da. Miteinander stark.</a:t>
            </a:r>
          </a:p>
        </p:txBody>
      </p:sp>
    </p:spTree>
    <p:extLst>
      <p:ext uri="{BB962C8B-B14F-4D97-AF65-F5344CB8AC3E}">
        <p14:creationId xmlns:p14="http://schemas.microsoft.com/office/powerpoint/2010/main" val="213335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13</a:t>
            </a:fld>
            <a:endParaRPr lang="de-DE"/>
          </a:p>
        </p:txBody>
      </p:sp>
      <p:sp>
        <p:nvSpPr>
          <p:cNvPr id="9" name="Titel 8"/>
          <p:cNvSpPr>
            <a:spLocks noGrp="1"/>
          </p:cNvSpPr>
          <p:nvPr>
            <p:ph type="title"/>
          </p:nvPr>
        </p:nvSpPr>
        <p:spPr/>
        <p:txBody>
          <a:bodyPr/>
          <a:lstStyle/>
          <a:p>
            <a:r>
              <a:rPr lang="de-DE">
                <a:latin typeface="Georgia"/>
              </a:rPr>
              <a:t>Ab Juli 2023 starteten die ersten Angebote für den aktuellen Schwerpunkt (3/5).</a:t>
            </a:r>
            <a:br>
              <a:rPr lang="de-DE">
                <a:latin typeface="Georgia"/>
              </a:rPr>
            </a:br>
            <a:endParaRPr lang="de-DE">
              <a:latin typeface="Georgia"/>
            </a:endParaRPr>
          </a:p>
        </p:txBody>
      </p:sp>
      <p:cxnSp>
        <p:nvCxnSpPr>
          <p:cNvPr id="7" name="Gerader Verbinder 6">
            <a:extLst>
              <a:ext uri="{FF2B5EF4-FFF2-40B4-BE49-F238E27FC236}">
                <a16:creationId xmlns:a16="http://schemas.microsoft.com/office/drawing/2014/main" id="{B2300AE5-BEA7-DB4E-0660-2C3864AEE576}"/>
              </a:ext>
            </a:extLst>
          </p:cNvPr>
          <p:cNvCxnSpPr>
            <a:cxnSpLocks/>
          </p:cNvCxnSpPr>
          <p:nvPr/>
        </p:nvCxnSpPr>
        <p:spPr>
          <a:xfrm flipH="1">
            <a:off x="431992" y="1852586"/>
            <a:ext cx="8279646"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0C09A7B-88CC-61FB-4BCE-2C30BCB03D9D}"/>
              </a:ext>
            </a:extLst>
          </p:cNvPr>
          <p:cNvCxnSpPr>
            <a:cxnSpLocks/>
          </p:cNvCxnSpPr>
          <p:nvPr/>
        </p:nvCxnSpPr>
        <p:spPr>
          <a:xfrm flipH="1">
            <a:off x="1508287" y="3721285"/>
            <a:ext cx="6048231"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1B0EEBD-79DB-7D46-4D45-34F4C3E29706}"/>
              </a:ext>
            </a:extLst>
          </p:cNvPr>
          <p:cNvCxnSpPr>
            <a:cxnSpLocks/>
          </p:cNvCxnSpPr>
          <p:nvPr/>
        </p:nvCxnSpPr>
        <p:spPr>
          <a:xfrm flipH="1">
            <a:off x="1508287" y="4080202"/>
            <a:ext cx="6048231"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E3EE9A64-992C-701D-2EA8-F7F6F1CFAF06}"/>
              </a:ext>
            </a:extLst>
          </p:cNvPr>
          <p:cNvGrpSpPr/>
          <p:nvPr/>
        </p:nvGrpSpPr>
        <p:grpSpPr>
          <a:xfrm>
            <a:off x="431992" y="1423801"/>
            <a:ext cx="8279999" cy="3124824"/>
            <a:chOff x="431993" y="2312589"/>
            <a:chExt cx="8194001" cy="3592416"/>
          </a:xfrm>
        </p:grpSpPr>
        <p:sp>
          <p:nvSpPr>
            <p:cNvPr id="11" name="Textfeld 10">
              <a:extLst>
                <a:ext uri="{FF2B5EF4-FFF2-40B4-BE49-F238E27FC236}">
                  <a16:creationId xmlns:a16="http://schemas.microsoft.com/office/drawing/2014/main" id="{C89A91FF-D37F-FE11-D9F9-19210197389A}"/>
                </a:ext>
              </a:extLst>
            </p:cNvPr>
            <p:cNvSpPr txBox="1"/>
            <p:nvPr/>
          </p:nvSpPr>
          <p:spPr>
            <a:xfrm>
              <a:off x="455792" y="2390791"/>
              <a:ext cx="8169853" cy="330918"/>
            </a:xfrm>
            <a:prstGeom prst="rect">
              <a:avLst/>
            </a:prstGeom>
            <a:noFill/>
            <a:ln>
              <a:noFill/>
            </a:ln>
          </p:spPr>
          <p:txBody>
            <a:bodyPr wrap="square" lIns="68580" tIns="34290" rIns="68580" bIns="34290" rtlCol="0" anchor="ctr">
              <a:spAutoFit/>
            </a:bodyPr>
            <a:lstStyle/>
            <a:p>
              <a:r>
                <a:rPr lang="de-DE" sz="1500" b="1">
                  <a:solidFill>
                    <a:srgbClr val="FF0000"/>
                  </a:solidFill>
                </a:rPr>
                <a:t>Strategie-Tag und Online Kreativ-Camp</a:t>
              </a:r>
              <a:endParaRPr lang="de-DE" sz="1013">
                <a:solidFill>
                  <a:srgbClr val="FF0000"/>
                </a:solidFill>
                <a:cs typeface="Arial"/>
              </a:endParaRPr>
            </a:p>
          </p:txBody>
        </p:sp>
        <p:sp>
          <p:nvSpPr>
            <p:cNvPr id="12" name="Textfeld 11">
              <a:extLst>
                <a:ext uri="{FF2B5EF4-FFF2-40B4-BE49-F238E27FC236}">
                  <a16:creationId xmlns:a16="http://schemas.microsoft.com/office/drawing/2014/main" id="{FFC893CB-E183-2CF3-E373-70EB52E9AD96}"/>
                </a:ext>
              </a:extLst>
            </p:cNvPr>
            <p:cNvSpPr txBox="1"/>
            <p:nvPr/>
          </p:nvSpPr>
          <p:spPr>
            <a:xfrm>
              <a:off x="477283" y="2906282"/>
              <a:ext cx="8148362" cy="2998723"/>
            </a:xfrm>
            <a:prstGeom prst="rect">
              <a:avLst/>
            </a:prstGeom>
            <a:noFill/>
            <a:ln>
              <a:noFill/>
            </a:ln>
          </p:spPr>
          <p:txBody>
            <a:bodyPr wrap="square" lIns="68580" tIns="34290" rIns="68580" bIns="34290" rtlCol="0" anchor="t">
              <a:spAutoFit/>
            </a:bodyPr>
            <a:lstStyle/>
            <a:p>
              <a:r>
                <a:rPr lang="de-DE" sz="1000"/>
                <a:t>In dem letzten Jahr fand </a:t>
              </a:r>
              <a:r>
                <a:rPr lang="de-DE" sz="1000">
                  <a:latin typeface="Arial" panose="020B0604020202020204" pitchFamily="34" charset="0"/>
                  <a:cs typeface="Times New Roman" panose="02020603050405020304" pitchFamily="18" charset="0"/>
                </a:rPr>
                <a:t>der erste </a:t>
              </a:r>
              <a:r>
                <a:rPr lang="de-DE" sz="1000" b="1">
                  <a:latin typeface="Arial" panose="020B0604020202020204" pitchFamily="34" charset="0"/>
                  <a:cs typeface="Times New Roman" panose="02020603050405020304" pitchFamily="18" charset="0"/>
                </a:rPr>
                <a:t>Strategie-Tag</a:t>
              </a:r>
              <a:r>
                <a:rPr lang="de-DE" sz="1000">
                  <a:latin typeface="Arial" panose="020B0604020202020204" pitchFamily="34" charset="0"/>
                  <a:cs typeface="Times New Roman" panose="02020603050405020304" pitchFamily="18" charset="0"/>
                </a:rPr>
                <a:t> zur DRK-Strategie 2030 statt. An dem Tag erhielten alle Teilnehmenden die Möglichkeit sich mit den Inhalten des aktuellen Strategie-Schwerpunkts auseinanderzusetzen. Neben Diskussionsrunden gab es Workshops und Vorträge zu den Schwerpunktthemen. Alle Teilnehmenden haben darüber hinaus die Möglichkeit gehabt sich untereinander zu vernetzen, Strategie-Projekte kennenzulernen und sich auszutauschen. Der erste Strategie-Tag fand im IV. Quartal 2023 in Berlin statt.</a:t>
              </a:r>
            </a:p>
            <a:p>
              <a:endParaRPr lang="de-DE" sz="1000" b="1">
                <a:latin typeface="Arial" panose="020B0604020202020204" pitchFamily="34" charset="0"/>
                <a:cs typeface="Times New Roman" panose="02020603050405020304" pitchFamily="18" charset="0"/>
              </a:endParaRPr>
            </a:p>
            <a:p>
              <a:r>
                <a:rPr lang="de-DE" sz="1000" b="1">
                  <a:latin typeface="Arial" panose="020B0604020202020204" pitchFamily="34" charset="0"/>
                  <a:cs typeface="Times New Roman" panose="02020603050405020304" pitchFamily="18" charset="0"/>
                </a:rPr>
                <a:t>Im jährlichen Wechsel </a:t>
              </a:r>
              <a:r>
                <a:rPr lang="de-DE" sz="1000">
                  <a:latin typeface="Arial" panose="020B0604020202020204" pitchFamily="34" charset="0"/>
                  <a:cs typeface="Times New Roman" panose="02020603050405020304" pitchFamily="18" charset="0"/>
                </a:rPr>
                <a:t>mit dem Strategie-Tag findet das Online-Kreativ Camp statt. Es beruht auf der Methode des Barcamps. Hierbei sind alle Teilnehmenden eingeladen Wissen zu teilen, Ideen vorzustellen und Ideen zu entwickeln. Der Netzwerk-Aspekt steht dabei im Vordergrund. Das Camp ist offen für alle – auch außerhalb des DRKs. </a:t>
              </a:r>
            </a:p>
            <a:p>
              <a:endParaRPr lang="de-DE" sz="1000" b="1">
                <a:latin typeface="Arial" panose="020B0604020202020204" pitchFamily="34" charset="0"/>
                <a:cs typeface="Times New Roman" panose="02020603050405020304" pitchFamily="18" charset="0"/>
              </a:endParaRPr>
            </a:p>
            <a:p>
              <a:r>
                <a:rPr lang="de-DE" sz="1000" b="1">
                  <a:latin typeface="Arial" panose="020B0604020202020204" pitchFamily="34" charset="0"/>
                  <a:cs typeface="Times New Roman" panose="02020603050405020304" pitchFamily="18" charset="0"/>
                </a:rPr>
                <a:t>Weitere Informationen </a:t>
              </a:r>
              <a:r>
                <a:rPr lang="de-DE" sz="1000">
                  <a:latin typeface="Arial" panose="020B0604020202020204" pitchFamily="34" charset="0"/>
                  <a:cs typeface="Times New Roman" panose="02020603050405020304" pitchFamily="18" charset="0"/>
                </a:rPr>
                <a:t>zu den Veranstaltungen, zum Programm und zur Anmeldung finden Sie bald auf der Strategie-Website oder über den Strategie-Newsletter.</a:t>
              </a:r>
              <a:endParaRPr lang="de-DE" sz="1000" b="1">
                <a:latin typeface="Arial" panose="020B0604020202020204" pitchFamily="34" charset="0"/>
                <a:cs typeface="Times New Roman" panose="02020603050405020304" pitchFamily="18" charset="0"/>
              </a:endParaRPr>
            </a:p>
            <a:p>
              <a:r>
                <a:rPr lang="de-DE" sz="1000" b="1"/>
                <a:t> </a:t>
              </a:r>
            </a:p>
            <a:p>
              <a:endParaRPr lang="de-DE" sz="900" b="1"/>
            </a:p>
            <a:p>
              <a:endParaRPr lang="de-DE" sz="900" b="1"/>
            </a:p>
            <a:p>
              <a:endParaRPr lang="de-DE" sz="900" b="1"/>
            </a:p>
            <a:p>
              <a:endParaRPr lang="de-DE" sz="900" b="1"/>
            </a:p>
            <a:p>
              <a:endParaRPr lang="de-DE" sz="900" b="1"/>
            </a:p>
          </p:txBody>
        </p:sp>
        <p:sp>
          <p:nvSpPr>
            <p:cNvPr id="13" name="Rechteck 12">
              <a:extLst>
                <a:ext uri="{FF2B5EF4-FFF2-40B4-BE49-F238E27FC236}">
                  <a16:creationId xmlns:a16="http://schemas.microsoft.com/office/drawing/2014/main" id="{AD2D238E-4E1D-0140-BA78-8C9F1E374B40}"/>
                </a:ext>
              </a:extLst>
            </p:cNvPr>
            <p:cNvSpPr/>
            <p:nvPr/>
          </p:nvSpPr>
          <p:spPr>
            <a:xfrm>
              <a:off x="431993" y="2312589"/>
              <a:ext cx="8194001" cy="3535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31" name="Textfeld 30">
            <a:extLst>
              <a:ext uri="{FF2B5EF4-FFF2-40B4-BE49-F238E27FC236}">
                <a16:creationId xmlns:a16="http://schemas.microsoft.com/office/drawing/2014/main" id="{71E7DB90-6B5D-BD54-BBBC-F8C950D1DBD0}"/>
              </a:ext>
            </a:extLst>
          </p:cNvPr>
          <p:cNvSpPr txBox="1"/>
          <p:nvPr/>
        </p:nvSpPr>
        <p:spPr>
          <a:xfrm>
            <a:off x="540431" y="3712005"/>
            <a:ext cx="7482911" cy="377026"/>
          </a:xfrm>
          <a:prstGeom prst="rect">
            <a:avLst/>
          </a:prstGeom>
          <a:noFill/>
          <a:ln>
            <a:noFill/>
          </a:ln>
        </p:spPr>
        <p:txBody>
          <a:bodyPr wrap="square" lIns="68580" tIns="34290" rIns="68580" bIns="34290" rtlCol="0" anchor="t">
            <a:spAutoFit/>
          </a:bodyPr>
          <a:lstStyle/>
          <a:p>
            <a:r>
              <a:rPr lang="de-DE" sz="1000" b="1"/>
              <a:t>Zeitraum</a:t>
            </a:r>
          </a:p>
          <a:p>
            <a:r>
              <a:rPr lang="de-DE" sz="1000">
                <a:cs typeface="Arial"/>
              </a:rPr>
              <a:t>Das Kreativ-Camp findet am 10.10.2024 statt, der Strategie-Tag fand am 02.November 2023 statt </a:t>
            </a:r>
          </a:p>
        </p:txBody>
      </p:sp>
      <p:sp>
        <p:nvSpPr>
          <p:cNvPr id="36" name="Textfeld 35">
            <a:extLst>
              <a:ext uri="{FF2B5EF4-FFF2-40B4-BE49-F238E27FC236}">
                <a16:creationId xmlns:a16="http://schemas.microsoft.com/office/drawing/2014/main" id="{C0E60367-E0AC-CEA8-DD98-3501BA942103}"/>
              </a:ext>
            </a:extLst>
          </p:cNvPr>
          <p:cNvSpPr txBox="1"/>
          <p:nvPr/>
        </p:nvSpPr>
        <p:spPr>
          <a:xfrm>
            <a:off x="540431" y="4112372"/>
            <a:ext cx="7482911" cy="515526"/>
          </a:xfrm>
          <a:prstGeom prst="rect">
            <a:avLst/>
          </a:prstGeom>
          <a:noFill/>
          <a:ln>
            <a:noFill/>
          </a:ln>
        </p:spPr>
        <p:txBody>
          <a:bodyPr wrap="square" lIns="68580" tIns="34290" rIns="68580" bIns="34290" rtlCol="0" anchor="t">
            <a:spAutoFit/>
          </a:bodyPr>
          <a:lstStyle/>
          <a:p>
            <a:r>
              <a:rPr lang="de-DE" sz="1000" b="1"/>
              <a:t>Weitere Infos unter:</a:t>
            </a:r>
          </a:p>
          <a:p>
            <a:r>
              <a:rPr lang="de-DE" sz="1000">
                <a:ea typeface="+mn-lt"/>
                <a:cs typeface="+mn-lt"/>
                <a:hlinkClick r:id="rId3"/>
              </a:rPr>
              <a:t>https://www.drk.de/das-drk/auftrag-ziele-aufgaben-und-selbstverstaendnis-des-drk/drk-strategie-2030/</a:t>
            </a:r>
            <a:endParaRPr lang="de-DE" sz="1000">
              <a:ea typeface="+mn-lt"/>
              <a:cs typeface="+mn-lt"/>
            </a:endParaRPr>
          </a:p>
          <a:p>
            <a:endParaRPr lang="de-DE" sz="900">
              <a:ea typeface="+mn-lt"/>
              <a:cs typeface="+mn-lt"/>
            </a:endParaRPr>
          </a:p>
        </p:txBody>
      </p:sp>
      <p:cxnSp>
        <p:nvCxnSpPr>
          <p:cNvPr id="10" name="Gerader Verbinder 9">
            <a:extLst>
              <a:ext uri="{FF2B5EF4-FFF2-40B4-BE49-F238E27FC236}">
                <a16:creationId xmlns:a16="http://schemas.microsoft.com/office/drawing/2014/main" id="{DBFAF158-B40C-570D-FE3C-504B0A423074}"/>
              </a:ext>
            </a:extLst>
          </p:cNvPr>
          <p:cNvCxnSpPr>
            <a:cxnSpLocks/>
          </p:cNvCxnSpPr>
          <p:nvPr/>
        </p:nvCxnSpPr>
        <p:spPr>
          <a:xfrm flipH="1">
            <a:off x="444017" y="3721285"/>
            <a:ext cx="8279646"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E43C8435-0ECA-CB45-1023-025A387F49F3}"/>
              </a:ext>
            </a:extLst>
          </p:cNvPr>
          <p:cNvCxnSpPr>
            <a:cxnSpLocks/>
          </p:cNvCxnSpPr>
          <p:nvPr/>
        </p:nvCxnSpPr>
        <p:spPr>
          <a:xfrm flipH="1">
            <a:off x="444017" y="4080202"/>
            <a:ext cx="8279646"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5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14</a:t>
            </a:fld>
            <a:endParaRPr lang="de-DE"/>
          </a:p>
        </p:txBody>
      </p:sp>
      <p:sp>
        <p:nvSpPr>
          <p:cNvPr id="9" name="Titel 8"/>
          <p:cNvSpPr>
            <a:spLocks noGrp="1"/>
          </p:cNvSpPr>
          <p:nvPr>
            <p:ph type="title"/>
          </p:nvPr>
        </p:nvSpPr>
        <p:spPr/>
        <p:txBody>
          <a:bodyPr/>
          <a:lstStyle/>
          <a:p>
            <a:r>
              <a:rPr lang="de-DE">
                <a:latin typeface="Georgia"/>
              </a:rPr>
              <a:t>Ab Juli 2023 starteten die ersten Angebote für den aktuellen Schwerpunkt (4/5).</a:t>
            </a:r>
          </a:p>
        </p:txBody>
      </p:sp>
      <p:cxnSp>
        <p:nvCxnSpPr>
          <p:cNvPr id="7" name="Gerader Verbinder 6">
            <a:extLst>
              <a:ext uri="{FF2B5EF4-FFF2-40B4-BE49-F238E27FC236}">
                <a16:creationId xmlns:a16="http://schemas.microsoft.com/office/drawing/2014/main" id="{B2300AE5-BEA7-DB4E-0660-2C3864AEE576}"/>
              </a:ext>
            </a:extLst>
          </p:cNvPr>
          <p:cNvCxnSpPr>
            <a:cxnSpLocks/>
          </p:cNvCxnSpPr>
          <p:nvPr/>
        </p:nvCxnSpPr>
        <p:spPr>
          <a:xfrm flipH="1">
            <a:off x="456041" y="1872906"/>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E3EE9A64-992C-701D-2EA8-F7F6F1CFAF06}"/>
              </a:ext>
            </a:extLst>
          </p:cNvPr>
          <p:cNvGrpSpPr/>
          <p:nvPr/>
        </p:nvGrpSpPr>
        <p:grpSpPr>
          <a:xfrm>
            <a:off x="431992" y="1443657"/>
            <a:ext cx="8280000" cy="3104405"/>
            <a:chOff x="431993" y="2312589"/>
            <a:chExt cx="8194001" cy="3535760"/>
          </a:xfrm>
        </p:grpSpPr>
        <p:sp>
          <p:nvSpPr>
            <p:cNvPr id="11" name="Textfeld 10">
              <a:extLst>
                <a:ext uri="{FF2B5EF4-FFF2-40B4-BE49-F238E27FC236}">
                  <a16:creationId xmlns:a16="http://schemas.microsoft.com/office/drawing/2014/main" id="{C89A91FF-D37F-FE11-D9F9-19210197389A}"/>
                </a:ext>
              </a:extLst>
            </p:cNvPr>
            <p:cNvSpPr txBox="1"/>
            <p:nvPr/>
          </p:nvSpPr>
          <p:spPr>
            <a:xfrm>
              <a:off x="455792" y="2429361"/>
              <a:ext cx="8169854" cy="330918"/>
            </a:xfrm>
            <a:prstGeom prst="rect">
              <a:avLst/>
            </a:prstGeom>
            <a:noFill/>
            <a:ln>
              <a:noFill/>
            </a:ln>
          </p:spPr>
          <p:txBody>
            <a:bodyPr wrap="square" lIns="68580" tIns="34290" rIns="68580" bIns="34290" rtlCol="0" anchor="ctr">
              <a:spAutoFit/>
            </a:bodyPr>
            <a:lstStyle/>
            <a:p>
              <a:r>
                <a:rPr lang="de-DE" sz="1500" b="1">
                  <a:solidFill>
                    <a:srgbClr val="FF0000"/>
                  </a:solidFill>
                </a:rPr>
                <a:t>Informiert bleiben – Newsletter, Homepage und Co.</a:t>
              </a:r>
              <a:endParaRPr lang="de-DE" sz="1013">
                <a:solidFill>
                  <a:srgbClr val="FF0000"/>
                </a:solidFill>
                <a:cs typeface="Arial"/>
              </a:endParaRPr>
            </a:p>
          </p:txBody>
        </p:sp>
        <p:sp>
          <p:nvSpPr>
            <p:cNvPr id="12" name="Textfeld 11">
              <a:extLst>
                <a:ext uri="{FF2B5EF4-FFF2-40B4-BE49-F238E27FC236}">
                  <a16:creationId xmlns:a16="http://schemas.microsoft.com/office/drawing/2014/main" id="{FFC893CB-E183-2CF3-E373-70EB52E9AD96}"/>
                </a:ext>
              </a:extLst>
            </p:cNvPr>
            <p:cNvSpPr txBox="1"/>
            <p:nvPr/>
          </p:nvSpPr>
          <p:spPr>
            <a:xfrm>
              <a:off x="464937" y="2972130"/>
              <a:ext cx="8148362" cy="1814055"/>
            </a:xfrm>
            <a:prstGeom prst="rect">
              <a:avLst/>
            </a:prstGeom>
            <a:noFill/>
            <a:ln>
              <a:noFill/>
            </a:ln>
          </p:spPr>
          <p:txBody>
            <a:bodyPr wrap="square" lIns="68580" tIns="34290" rIns="68580" bIns="34290" rtlCol="0" anchor="t">
              <a:spAutoFit/>
            </a:bodyPr>
            <a:lstStyle/>
            <a:p>
              <a:r>
                <a:rPr lang="de-DE" sz="900"/>
                <a:t>Der </a:t>
              </a:r>
              <a:r>
                <a:rPr lang="de-DE" sz="900" b="1"/>
                <a:t>Strategie-Newsletter</a:t>
              </a:r>
              <a:r>
                <a:rPr lang="de-DE" sz="900"/>
                <a:t> informiert über neue Angebote zur Strategieumsetzung, Umsetzungsprojekte und Strategie-Veranstaltungen. Ein Abo ist bald über die Strategie-Webseite möglich.</a:t>
              </a:r>
              <a:endParaRPr lang="de-DE" sz="900">
                <a:latin typeface="Arial" panose="020B0604020202020204" pitchFamily="34" charset="0"/>
                <a:cs typeface="Times New Roman" panose="02020603050405020304" pitchFamily="18" charset="0"/>
              </a:endParaRPr>
            </a:p>
            <a:p>
              <a:endParaRPr lang="de-DE" sz="900" b="1">
                <a:latin typeface="Arial" panose="020B0604020202020204" pitchFamily="34" charset="0"/>
                <a:cs typeface="Times New Roman" panose="02020603050405020304" pitchFamily="18" charset="0"/>
              </a:endParaRPr>
            </a:p>
            <a:p>
              <a:r>
                <a:rPr lang="de-DE" sz="900">
                  <a:latin typeface="Arial" panose="020B0604020202020204" pitchFamily="34" charset="0"/>
                  <a:cs typeface="Times New Roman" panose="02020603050405020304" pitchFamily="18" charset="0"/>
                </a:rPr>
                <a:t>Auf der </a:t>
              </a:r>
              <a:r>
                <a:rPr lang="de-DE" sz="900" b="1">
                  <a:latin typeface="Arial" panose="020B0604020202020204" pitchFamily="34" charset="0"/>
                  <a:cs typeface="Times New Roman" panose="02020603050405020304" pitchFamily="18" charset="0"/>
                  <a:hlinkClick r:id="rId3"/>
                </a:rPr>
                <a:t>Strategie-Webseite</a:t>
              </a:r>
              <a:r>
                <a:rPr lang="de-DE" sz="900" b="1">
                  <a:latin typeface="Arial" panose="020B0604020202020204" pitchFamily="34" charset="0"/>
                  <a:cs typeface="Times New Roman" panose="02020603050405020304" pitchFamily="18" charset="0"/>
                </a:rPr>
                <a:t> </a:t>
              </a:r>
              <a:r>
                <a:rPr lang="de-DE" sz="900"/>
                <a:t>finden Sie neben aktuellen Informationen auch den Methodenpool. Die Methoden helfen dabei Strategieprojekte vor Ort umzusetzen. </a:t>
              </a:r>
            </a:p>
            <a:p>
              <a:endParaRPr lang="de-DE" sz="900" b="1">
                <a:latin typeface="Arial" panose="020B0604020202020204" pitchFamily="34" charset="0"/>
                <a:cs typeface="Times New Roman" panose="02020603050405020304" pitchFamily="18" charset="0"/>
              </a:endParaRPr>
            </a:p>
            <a:p>
              <a:r>
                <a:rPr lang="de-DE" sz="900" b="1">
                  <a:latin typeface="Arial" panose="020B0604020202020204" pitchFamily="34" charset="0"/>
                  <a:cs typeface="Times New Roman" panose="02020603050405020304" pitchFamily="18" charset="0"/>
                </a:rPr>
                <a:t>In den Strategie-Updates </a:t>
              </a:r>
              <a:r>
                <a:rPr lang="de-DE" sz="900">
                  <a:latin typeface="Arial" panose="020B0604020202020204" pitchFamily="34" charset="0"/>
                  <a:cs typeface="Times New Roman" panose="02020603050405020304" pitchFamily="18" charset="0"/>
                </a:rPr>
                <a:t>wird regelmäßig über laufende Umsetzungsprojekte in den DRK-Gliederungen berichtet. Daneben gibt es auch Informationen zu Veranstaltungen und Umsetzungsmöglichkeiten. </a:t>
              </a:r>
              <a:endParaRPr lang="de-DE" sz="900" b="1">
                <a:latin typeface="Arial" panose="020B0604020202020204" pitchFamily="34" charset="0"/>
                <a:cs typeface="Times New Roman" panose="02020603050405020304" pitchFamily="18" charset="0"/>
              </a:endParaRPr>
            </a:p>
            <a:p>
              <a:r>
                <a:rPr lang="de-DE" sz="900" b="1"/>
                <a:t> </a:t>
              </a:r>
            </a:p>
            <a:p>
              <a:r>
                <a:rPr lang="de-DE" sz="900"/>
                <a:t>Für die kommenden Monate sind weitere Formate geplant die nicht nur über die Strategie informieren, sondern die auch zur inhaltlichen Diskussion über die strategischen Ziele des DRK einladen.</a:t>
              </a:r>
            </a:p>
          </p:txBody>
        </p:sp>
        <p:sp>
          <p:nvSpPr>
            <p:cNvPr id="13" name="Rechteck 12">
              <a:extLst>
                <a:ext uri="{FF2B5EF4-FFF2-40B4-BE49-F238E27FC236}">
                  <a16:creationId xmlns:a16="http://schemas.microsoft.com/office/drawing/2014/main" id="{AD2D238E-4E1D-0140-BA78-8C9F1E374B40}"/>
                </a:ext>
              </a:extLst>
            </p:cNvPr>
            <p:cNvSpPr/>
            <p:nvPr/>
          </p:nvSpPr>
          <p:spPr>
            <a:xfrm>
              <a:off x="431993" y="2312589"/>
              <a:ext cx="8194001" cy="3535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sp>
        <p:nvSpPr>
          <p:cNvPr id="31" name="Textfeld 30">
            <a:extLst>
              <a:ext uri="{FF2B5EF4-FFF2-40B4-BE49-F238E27FC236}">
                <a16:creationId xmlns:a16="http://schemas.microsoft.com/office/drawing/2014/main" id="{71E7DB90-6B5D-BD54-BBBC-F8C950D1DBD0}"/>
              </a:ext>
            </a:extLst>
          </p:cNvPr>
          <p:cNvSpPr txBox="1"/>
          <p:nvPr/>
        </p:nvSpPr>
        <p:spPr>
          <a:xfrm>
            <a:off x="548772" y="3619613"/>
            <a:ext cx="5581886" cy="346249"/>
          </a:xfrm>
          <a:prstGeom prst="rect">
            <a:avLst/>
          </a:prstGeom>
          <a:noFill/>
          <a:ln>
            <a:noFill/>
          </a:ln>
        </p:spPr>
        <p:txBody>
          <a:bodyPr wrap="square" lIns="68580" tIns="34290" rIns="68580" bIns="34290" rtlCol="0" anchor="t">
            <a:spAutoFit/>
          </a:bodyPr>
          <a:lstStyle/>
          <a:p>
            <a:r>
              <a:rPr lang="de-DE" sz="900" b="1"/>
              <a:t>Zeitraum</a:t>
            </a:r>
          </a:p>
          <a:p>
            <a:r>
              <a:rPr lang="de-DE" sz="900">
                <a:cs typeface="Arial"/>
              </a:rPr>
              <a:t>Ab sofort</a:t>
            </a:r>
          </a:p>
        </p:txBody>
      </p:sp>
      <p:sp>
        <p:nvSpPr>
          <p:cNvPr id="5" name="Textfeld 4">
            <a:extLst>
              <a:ext uri="{FF2B5EF4-FFF2-40B4-BE49-F238E27FC236}">
                <a16:creationId xmlns:a16="http://schemas.microsoft.com/office/drawing/2014/main" id="{9ADA13DB-64F8-7145-4196-E29660192A88}"/>
              </a:ext>
            </a:extLst>
          </p:cNvPr>
          <p:cNvSpPr txBox="1"/>
          <p:nvPr/>
        </p:nvSpPr>
        <p:spPr>
          <a:xfrm>
            <a:off x="548771" y="4089022"/>
            <a:ext cx="5581886" cy="484748"/>
          </a:xfrm>
          <a:prstGeom prst="rect">
            <a:avLst/>
          </a:prstGeom>
          <a:noFill/>
          <a:ln>
            <a:noFill/>
          </a:ln>
        </p:spPr>
        <p:txBody>
          <a:bodyPr wrap="square" lIns="68580" tIns="34290" rIns="68580" bIns="34290" rtlCol="0" anchor="t">
            <a:spAutoFit/>
          </a:bodyPr>
          <a:lstStyle/>
          <a:p>
            <a:r>
              <a:rPr lang="de-DE" sz="900" b="1"/>
              <a:t>Weitere Infos unter:</a:t>
            </a:r>
          </a:p>
          <a:p>
            <a:r>
              <a:rPr lang="de-DE" sz="900">
                <a:ea typeface="+mn-lt"/>
                <a:cs typeface="+mn-lt"/>
                <a:hlinkClick r:id="rId3"/>
              </a:rPr>
              <a:t>https://www.drk.de/das-drk/auftrag-ziele-aufgaben-und-selbstverstaendnis-des-drk/drk-strategie-2030/</a:t>
            </a:r>
            <a:endParaRPr lang="de-DE" sz="900">
              <a:ea typeface="+mn-lt"/>
              <a:cs typeface="+mn-lt"/>
            </a:endParaRPr>
          </a:p>
          <a:p>
            <a:endParaRPr lang="de-DE" sz="900">
              <a:ea typeface="+mn-lt"/>
              <a:cs typeface="+mn-lt"/>
            </a:endParaRPr>
          </a:p>
        </p:txBody>
      </p:sp>
      <p:cxnSp>
        <p:nvCxnSpPr>
          <p:cNvPr id="8" name="Gerader Verbinder 7">
            <a:extLst>
              <a:ext uri="{FF2B5EF4-FFF2-40B4-BE49-F238E27FC236}">
                <a16:creationId xmlns:a16="http://schemas.microsoft.com/office/drawing/2014/main" id="{D96D8377-4432-39F6-15AE-47BA9D52148F}"/>
              </a:ext>
            </a:extLst>
          </p:cNvPr>
          <p:cNvCxnSpPr>
            <a:cxnSpLocks/>
          </p:cNvCxnSpPr>
          <p:nvPr/>
        </p:nvCxnSpPr>
        <p:spPr>
          <a:xfrm flipH="1">
            <a:off x="456041" y="3635813"/>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94AB403-89F8-33FA-641E-FE593374C15D}"/>
              </a:ext>
            </a:extLst>
          </p:cNvPr>
          <p:cNvCxnSpPr>
            <a:cxnSpLocks/>
          </p:cNvCxnSpPr>
          <p:nvPr/>
        </p:nvCxnSpPr>
        <p:spPr>
          <a:xfrm flipH="1">
            <a:off x="456041" y="3988102"/>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2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A966-59A9-420E-98DD-E95B6549AFA0}"/>
              </a:ext>
            </a:extLst>
          </p:cNvPr>
          <p:cNvSpPr>
            <a:spLocks noGrp="1"/>
          </p:cNvSpPr>
          <p:nvPr>
            <p:ph type="title"/>
          </p:nvPr>
        </p:nvSpPr>
        <p:spPr>
          <a:xfrm>
            <a:off x="427666" y="623336"/>
            <a:ext cx="8338626" cy="450724"/>
          </a:xfrm>
        </p:spPr>
        <p:txBody>
          <a:bodyPr/>
          <a:lstStyle/>
          <a:p>
            <a:pPr>
              <a:lnSpc>
                <a:spcPct val="100000"/>
              </a:lnSpc>
            </a:pPr>
            <a:r>
              <a:rPr lang="de-DE" sz="2000"/>
              <a:t>Beim Stammtisch stehen das Kennenlernen der Strategie</a:t>
            </a:r>
            <a:br>
              <a:rPr lang="de-DE" sz="2000"/>
            </a:br>
            <a:r>
              <a:rPr lang="de-DE" sz="2000"/>
              <a:t>und das Miteinander im Vordergrund.</a:t>
            </a:r>
          </a:p>
        </p:txBody>
      </p:sp>
      <p:sp>
        <p:nvSpPr>
          <p:cNvPr id="55" name="Foliennummernplatzhalter 2">
            <a:extLst>
              <a:ext uri="{FF2B5EF4-FFF2-40B4-BE49-F238E27FC236}">
                <a16:creationId xmlns:a16="http://schemas.microsoft.com/office/drawing/2014/main" id="{5FEA6397-AAEB-C861-5B27-C31343647287}"/>
              </a:ext>
            </a:extLst>
          </p:cNvPr>
          <p:cNvSpPr>
            <a:spLocks noGrp="1"/>
          </p:cNvSpPr>
          <p:nvPr>
            <p:ph type="sldNum" sz="quarter" idx="12"/>
          </p:nvPr>
        </p:nvSpPr>
        <p:spPr/>
        <p:txBody>
          <a:bodyPr/>
          <a:lstStyle/>
          <a:p>
            <a:fld id="{EADB90F9-9C8B-4738-A50E-8F04301A8C13}" type="slidenum">
              <a:rPr lang="de-DE" smtClean="0"/>
              <a:pPr/>
              <a:t>15</a:t>
            </a:fld>
            <a:endParaRPr lang="de-DE"/>
          </a:p>
        </p:txBody>
      </p:sp>
      <p:sp>
        <p:nvSpPr>
          <p:cNvPr id="26" name="Rectangle 10">
            <a:extLst>
              <a:ext uri="{FF2B5EF4-FFF2-40B4-BE49-F238E27FC236}">
                <a16:creationId xmlns:a16="http://schemas.microsoft.com/office/drawing/2014/main" id="{2BCD059F-2799-9CD7-AA38-9F9D0D3A9D32}"/>
              </a:ext>
            </a:extLst>
          </p:cNvPr>
          <p:cNvSpPr>
            <a:spLocks noChangeArrowheads="1"/>
          </p:cNvSpPr>
          <p:nvPr>
            <p:custDataLst>
              <p:tags r:id="rId1"/>
            </p:custDataLst>
          </p:nvPr>
        </p:nvSpPr>
        <p:spPr bwMode="auto">
          <a:xfrm>
            <a:off x="427666" y="1470260"/>
            <a:ext cx="8279999" cy="2169443"/>
          </a:xfrm>
          <a:prstGeom prst="rect">
            <a:avLst/>
          </a:prstGeom>
          <a:solidFill>
            <a:schemeClr val="bg1"/>
          </a:solidFill>
          <a:ln w="19050">
            <a:solidFill>
              <a:schemeClr val="tx2">
                <a:lumMod val="20000"/>
                <a:lumOff val="80000"/>
              </a:schemeClr>
            </a:solidFill>
            <a:miter lim="800000"/>
            <a:headEnd/>
            <a:tailEnd/>
          </a:ln>
          <a:effectLst/>
        </p:spPr>
        <p:txBody>
          <a:bodyPr wrap="square" lIns="53997" tIns="53997" rIns="53997" bIns="53997" anchor="t"/>
          <a:lstStyle/>
          <a:p>
            <a:r>
              <a:rPr lang="de-DE" sz="1400" b="1" dirty="0">
                <a:solidFill>
                  <a:srgbClr val="FF0000"/>
                </a:solidFill>
                <a:ea typeface="Calibri" panose="020F0502020204030204" pitchFamily="34" charset="0"/>
              </a:rPr>
              <a:t>Strategie Stammtisch gestartet </a:t>
            </a:r>
          </a:p>
          <a:p>
            <a:endParaRPr lang="de-DE" sz="1400" dirty="0">
              <a:solidFill>
                <a:srgbClr val="FF0000"/>
              </a:solidFill>
              <a:ea typeface="Calibri" panose="020F0502020204030204" pitchFamily="34" charset="0"/>
            </a:endParaRPr>
          </a:p>
          <a:p>
            <a:r>
              <a:rPr lang="de-DE" sz="1100" i="1" dirty="0">
                <a:latin typeface="Arial" panose="020B0604020202020204" pitchFamily="34" charset="0"/>
                <a:ea typeface="Calibri" panose="020F0502020204030204" pitchFamily="34" charset="0"/>
              </a:rPr>
              <a:t>Hinsetzen, einwählen und mitreden. Beim Online-Strategie-Stammtisch können alle Aktiven im DRK über die Strategie sprechen. Was hat das mit meiner Arbeit zu tun</a:t>
            </a:r>
            <a:r>
              <a:rPr lang="de-DE" sz="1100" dirty="0">
                <a:latin typeface="Calibri" panose="020F0502020204030204" pitchFamily="34" charset="0"/>
                <a:ea typeface="Calibri" panose="020F0502020204030204" pitchFamily="34" charset="0"/>
              </a:rPr>
              <a:t> </a:t>
            </a:r>
            <a:r>
              <a:rPr lang="de-DE" sz="1100" i="1" dirty="0">
                <a:latin typeface="Arial" panose="020B0604020202020204" pitchFamily="34" charset="0"/>
                <a:ea typeface="Calibri" panose="020F0502020204030204" pitchFamily="34" charset="0"/>
              </a:rPr>
              <a:t>und wieviel Strategie steckt in meinem Alltag? Diese und weitere Themen rund um den aktuellen Strategie-Schwerpunkt werden alle zwei Monate beim Stammtisch besprochen. </a:t>
            </a:r>
            <a:endParaRPr lang="de-DE" sz="1100" dirty="0">
              <a:latin typeface="Calibri" panose="020F0502020204030204" pitchFamily="34" charset="0"/>
              <a:ea typeface="Calibri" panose="020F0502020204030204" pitchFamily="34" charset="0"/>
            </a:endParaRPr>
          </a:p>
          <a:p>
            <a:pPr algn="just"/>
            <a:r>
              <a:rPr lang="de-DE" sz="1100" dirty="0">
                <a:latin typeface="Calibri" panose="020F0502020204030204" pitchFamily="34" charset="0"/>
                <a:ea typeface="Calibri" panose="020F0502020204030204" pitchFamily="34" charset="0"/>
              </a:rPr>
              <a:t> </a:t>
            </a:r>
          </a:p>
          <a:p>
            <a:r>
              <a:rPr lang="de-DE" sz="1100" dirty="0">
                <a:latin typeface="Arial" panose="020B0604020202020204" pitchFamily="34" charset="0"/>
                <a:ea typeface="Calibri" panose="020F0502020204030204" pitchFamily="34" charset="0"/>
              </a:rPr>
              <a:t>In 2023 gab es bereits die ersten Stammtische. Haupt- und ehrenamtliche Rotkreuzler redeten und diskutierten über aktuellen Themen in ihren Gliederungen und Gemeinschaften. Der aktuelle Strategie-Schwerpunkt gab dabei den Rahmen und Denkanstöße. Das gemeinsame Netzwerken stand im Vordergrund. </a:t>
            </a:r>
            <a:r>
              <a:rPr lang="de-DE" sz="1100" u="sng" dirty="0">
                <a:solidFill>
                  <a:srgbClr val="0563C1"/>
                </a:solidFill>
                <a:latin typeface="Arial" panose="020B0604020202020204" pitchFamily="34" charset="0"/>
                <a:ea typeface="Calibri" panose="020F0502020204030204" pitchFamily="34" charset="0"/>
                <a:hlinkClick r:id="rId3"/>
              </a:rPr>
              <a:t>Der nächste Stammtisch findet am 02.07.24 von 17:00 bis 19:00 Uhr statt.</a:t>
            </a:r>
            <a:r>
              <a:rPr lang="de-DE" sz="1100" dirty="0">
                <a:latin typeface="Arial" panose="020B0604020202020204" pitchFamily="34" charset="0"/>
                <a:ea typeface="Calibri" panose="020F0502020204030204" pitchFamily="34" charset="0"/>
              </a:rPr>
              <a:t> Alle Aktiven im DRK, egal ob Haupt- oder Ehrenamt, sind eingeladen teilzunehmen. Einfach mit dem Link einwählen und dabei sein.</a:t>
            </a:r>
          </a:p>
          <a:p>
            <a:endParaRPr lang="de-DE" sz="1100" dirty="0">
              <a:latin typeface="Arial" panose="020B0604020202020204" pitchFamily="34" charset="0"/>
              <a:ea typeface="Calibri" panose="020F0502020204030204" pitchFamily="34" charset="0"/>
            </a:endParaRPr>
          </a:p>
          <a:p>
            <a:r>
              <a:rPr lang="de-DE" sz="1100" dirty="0">
                <a:latin typeface="Arial" panose="020B0604020202020204" pitchFamily="34" charset="0"/>
                <a:ea typeface="Calibri" panose="020F0502020204030204" pitchFamily="34" charset="0"/>
              </a:rPr>
              <a:t>Die aktuellen Stammtisch-Termine veröffentlichen wir regelmäßig auf der </a:t>
            </a:r>
            <a:r>
              <a:rPr lang="de-DE" sz="1100" dirty="0">
                <a:highlight>
                  <a:srgbClr val="FFFFFF"/>
                </a:highlight>
                <a:latin typeface="Arial" panose="020B0604020202020204" pitchFamily="34" charset="0"/>
                <a:ea typeface="Calibri" panose="020F0502020204030204" pitchFamily="34" charset="0"/>
                <a:hlinkClick r:id="rId4"/>
              </a:rPr>
              <a:t>Strategie-Webseite</a:t>
            </a:r>
            <a:r>
              <a:rPr lang="de-DE" sz="1100" dirty="0">
                <a:highlight>
                  <a:srgbClr val="FFFFFF"/>
                </a:highlight>
                <a:latin typeface="Arial" panose="020B0604020202020204" pitchFamily="34" charset="0"/>
                <a:ea typeface="Calibri" panose="020F0502020204030204" pitchFamily="34" charset="0"/>
              </a:rPr>
              <a:t>.</a:t>
            </a:r>
          </a:p>
        </p:txBody>
      </p:sp>
      <p:sp>
        <p:nvSpPr>
          <p:cNvPr id="3" name="Fußzeilenplatzhalter 3">
            <a:extLst>
              <a:ext uri="{FF2B5EF4-FFF2-40B4-BE49-F238E27FC236}">
                <a16:creationId xmlns:a16="http://schemas.microsoft.com/office/drawing/2014/main" id="{A2615F44-6067-6A68-3429-F6154025C3A3}"/>
              </a:ext>
            </a:extLst>
          </p:cNvPr>
          <p:cNvSpPr>
            <a:spLocks noGrp="1"/>
          </p:cNvSpPr>
          <p:nvPr>
            <p:ph type="ftr" sz="quarter" idx="11"/>
          </p:nvPr>
        </p:nvSpPr>
        <p:spPr>
          <a:xfrm>
            <a:off x="431993" y="4737278"/>
            <a:ext cx="8280000" cy="82323"/>
          </a:xfrm>
        </p:spPr>
        <p:txBody>
          <a:bodyPr/>
          <a:lstStyle/>
          <a:p>
            <a:r>
              <a:rPr lang="de-DE"/>
              <a:t>Füreinander da. Miteinander stark.</a:t>
            </a:r>
          </a:p>
        </p:txBody>
      </p:sp>
    </p:spTree>
    <p:extLst>
      <p:ext uri="{BB962C8B-B14F-4D97-AF65-F5344CB8AC3E}">
        <p14:creationId xmlns:p14="http://schemas.microsoft.com/office/powerpoint/2010/main" val="366871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16</a:t>
            </a:fld>
            <a:endParaRPr lang="de-DE"/>
          </a:p>
        </p:txBody>
      </p:sp>
      <p:sp>
        <p:nvSpPr>
          <p:cNvPr id="9" name="Titel 8"/>
          <p:cNvSpPr>
            <a:spLocks noGrp="1"/>
          </p:cNvSpPr>
          <p:nvPr>
            <p:ph type="title"/>
          </p:nvPr>
        </p:nvSpPr>
        <p:spPr/>
        <p:txBody>
          <a:bodyPr/>
          <a:lstStyle/>
          <a:p>
            <a:r>
              <a:rPr lang="de-DE">
                <a:latin typeface="Georgia"/>
              </a:rPr>
              <a:t>Ab Juli 2023 starteten die ersten Angebote für den aktuellen Schwerpunkt (5/5).</a:t>
            </a:r>
          </a:p>
        </p:txBody>
      </p:sp>
      <p:grpSp>
        <p:nvGrpSpPr>
          <p:cNvPr id="18" name="Gruppieren 17">
            <a:extLst>
              <a:ext uri="{FF2B5EF4-FFF2-40B4-BE49-F238E27FC236}">
                <a16:creationId xmlns:a16="http://schemas.microsoft.com/office/drawing/2014/main" id="{E3EE9A64-992C-701D-2EA8-F7F6F1CFAF06}"/>
              </a:ext>
            </a:extLst>
          </p:cNvPr>
          <p:cNvGrpSpPr/>
          <p:nvPr/>
        </p:nvGrpSpPr>
        <p:grpSpPr>
          <a:xfrm>
            <a:off x="431992" y="1408485"/>
            <a:ext cx="8280000" cy="3104405"/>
            <a:chOff x="431993" y="2312589"/>
            <a:chExt cx="8194001" cy="3535760"/>
          </a:xfrm>
        </p:grpSpPr>
        <p:sp>
          <p:nvSpPr>
            <p:cNvPr id="11" name="Textfeld 10">
              <a:extLst>
                <a:ext uri="{FF2B5EF4-FFF2-40B4-BE49-F238E27FC236}">
                  <a16:creationId xmlns:a16="http://schemas.microsoft.com/office/drawing/2014/main" id="{C89A91FF-D37F-FE11-D9F9-19210197389A}"/>
                </a:ext>
              </a:extLst>
            </p:cNvPr>
            <p:cNvSpPr txBox="1"/>
            <p:nvPr/>
          </p:nvSpPr>
          <p:spPr>
            <a:xfrm>
              <a:off x="455792" y="2429361"/>
              <a:ext cx="8169854" cy="330918"/>
            </a:xfrm>
            <a:prstGeom prst="rect">
              <a:avLst/>
            </a:prstGeom>
            <a:noFill/>
            <a:ln>
              <a:noFill/>
            </a:ln>
          </p:spPr>
          <p:txBody>
            <a:bodyPr wrap="square" lIns="68580" tIns="34290" rIns="68580" bIns="34290" rtlCol="0" anchor="ctr">
              <a:spAutoFit/>
            </a:bodyPr>
            <a:lstStyle/>
            <a:p>
              <a:r>
                <a:rPr lang="de-DE" sz="1500" b="1">
                  <a:solidFill>
                    <a:srgbClr val="FF0000"/>
                  </a:solidFill>
                  <a:cs typeface="Arial"/>
                </a:rPr>
                <a:t>Anpacken – Strategie vor Ort umsetzen</a:t>
              </a:r>
              <a:endParaRPr lang="de-DE" sz="1013">
                <a:solidFill>
                  <a:srgbClr val="FF0000"/>
                </a:solidFill>
                <a:cs typeface="Arial"/>
              </a:endParaRPr>
            </a:p>
          </p:txBody>
        </p:sp>
        <p:sp>
          <p:nvSpPr>
            <p:cNvPr id="12" name="Textfeld 11">
              <a:extLst>
                <a:ext uri="{FF2B5EF4-FFF2-40B4-BE49-F238E27FC236}">
                  <a16:creationId xmlns:a16="http://schemas.microsoft.com/office/drawing/2014/main" id="{FFC893CB-E183-2CF3-E373-70EB52E9AD96}"/>
                </a:ext>
              </a:extLst>
            </p:cNvPr>
            <p:cNvSpPr txBox="1"/>
            <p:nvPr/>
          </p:nvSpPr>
          <p:spPr>
            <a:xfrm>
              <a:off x="464937" y="2972130"/>
              <a:ext cx="8148362" cy="1814055"/>
            </a:xfrm>
            <a:prstGeom prst="rect">
              <a:avLst/>
            </a:prstGeom>
            <a:noFill/>
            <a:ln>
              <a:noFill/>
            </a:ln>
          </p:spPr>
          <p:txBody>
            <a:bodyPr wrap="square" lIns="68580" tIns="34290" rIns="68580" bIns="34290" rtlCol="0" anchor="t">
              <a:spAutoFit/>
            </a:bodyPr>
            <a:lstStyle/>
            <a:p>
              <a:r>
                <a:rPr lang="de-DE" sz="1000" dirty="0"/>
                <a:t>Mit dem </a:t>
              </a:r>
              <a:r>
                <a:rPr lang="de-DE" sz="1000" b="1" dirty="0"/>
                <a:t>Strategie-Check </a:t>
              </a:r>
              <a:r>
                <a:rPr lang="de-DE" sz="1000" dirty="0"/>
                <a:t>prüfen Sie in wenigen Klicks wo Sie mit der Strategieumsetzung vor Ort stehen. Entlang der drei Hauptziele der Strategie können Sie ihre inhaltlichen Schwerpunkte mit denen der Strategie abgleichen. Auch wenn Sie noch nach Inspirationen für die Umsetzung suchen, eignet sich der Check. </a:t>
              </a:r>
              <a:endParaRPr lang="de-DE" sz="1000" dirty="0">
                <a:latin typeface="Arial" panose="020B0604020202020204" pitchFamily="34" charset="0"/>
                <a:cs typeface="Times New Roman" panose="02020603050405020304" pitchFamily="18" charset="0"/>
              </a:endParaRPr>
            </a:p>
            <a:p>
              <a:endParaRPr lang="de-DE" sz="1000" b="1" dirty="0">
                <a:latin typeface="Arial" panose="020B0604020202020204" pitchFamily="34" charset="0"/>
                <a:cs typeface="Times New Roman" panose="02020603050405020304" pitchFamily="18" charset="0"/>
              </a:endParaRPr>
            </a:p>
            <a:p>
              <a:r>
                <a:rPr lang="de-DE" sz="1000" dirty="0">
                  <a:latin typeface="Arial" panose="020B0604020202020204" pitchFamily="34" charset="0"/>
                  <a:cs typeface="Times New Roman" panose="02020603050405020304" pitchFamily="18" charset="0"/>
                </a:rPr>
                <a:t>Die </a:t>
              </a:r>
              <a:r>
                <a:rPr lang="de-DE" sz="1000" b="1" dirty="0">
                  <a:latin typeface="Arial" panose="020B0604020202020204" pitchFamily="34" charset="0"/>
                  <a:cs typeface="Times New Roman" panose="02020603050405020304" pitchFamily="18" charset="0"/>
                </a:rPr>
                <a:t>Strategie-Tasche </a:t>
              </a:r>
              <a:r>
                <a:rPr lang="de-DE" sz="1000" dirty="0">
                  <a:latin typeface="Arial" panose="020B0604020202020204" pitchFamily="34" charset="0"/>
                  <a:cs typeface="Times New Roman" panose="02020603050405020304" pitchFamily="18" charset="0"/>
                </a:rPr>
                <a:t>beinhaltet alles was Sie für einen gelungenen Strategie-Workshop vor Ort benötigen. Für alle Phasen der Strategieentwicklung und –</a:t>
              </a:r>
              <a:r>
                <a:rPr lang="de-DE" sz="1000" dirty="0" err="1">
                  <a:latin typeface="Arial" panose="020B0604020202020204" pitchFamily="34" charset="0"/>
                  <a:cs typeface="Times New Roman" panose="02020603050405020304" pitchFamily="18" charset="0"/>
                </a:rPr>
                <a:t>umsetzung</a:t>
              </a:r>
              <a:r>
                <a:rPr lang="de-DE" sz="1000" dirty="0">
                  <a:latin typeface="Arial" panose="020B0604020202020204" pitchFamily="34" charset="0"/>
                  <a:cs typeface="Times New Roman" panose="02020603050405020304" pitchFamily="18" charset="0"/>
                </a:rPr>
                <a:t> haben wir Ideen zusammengestellt. Die Tasche wird derzeit getestet und steht im I. Quartal 2025 zur Bestellung bereit. Die Booklets der Tasche stehen in der jeweils aktuellen Version auch als Download zur Verfügung auf der </a:t>
              </a:r>
              <a:r>
                <a:rPr lang="de-DE" sz="1000" dirty="0">
                  <a:latin typeface="Arial" panose="020B0604020202020204" pitchFamily="34" charset="0"/>
                  <a:cs typeface="Times New Roman" panose="02020603050405020304" pitchFamily="18" charset="0"/>
                  <a:hlinkClick r:id="rId3"/>
                </a:rPr>
                <a:t>Strategie Webseite</a:t>
              </a:r>
              <a:r>
                <a:rPr lang="de-DE" sz="1000" dirty="0">
                  <a:latin typeface="Arial" panose="020B0604020202020204" pitchFamily="34" charset="0"/>
                  <a:cs typeface="Times New Roman" panose="02020603050405020304" pitchFamily="18" charset="0"/>
                </a:rPr>
                <a:t>.</a:t>
              </a:r>
              <a:r>
                <a:rPr lang="de-DE" sz="1000" dirty="0"/>
                <a:t> </a:t>
              </a:r>
              <a:endParaRPr lang="de-DE" sz="1000" dirty="0">
                <a:highlight>
                  <a:srgbClr val="FFFF00"/>
                </a:highlight>
              </a:endParaRPr>
            </a:p>
            <a:p>
              <a:endParaRPr lang="de-DE" sz="1000" b="1" dirty="0">
                <a:latin typeface="Arial" panose="020B0604020202020204" pitchFamily="34" charset="0"/>
                <a:cs typeface="Times New Roman" panose="02020603050405020304" pitchFamily="18" charset="0"/>
              </a:endParaRPr>
            </a:p>
            <a:p>
              <a:r>
                <a:rPr lang="de-DE" sz="1000" dirty="0">
                  <a:latin typeface="Arial" panose="020B0604020202020204" pitchFamily="34" charset="0"/>
                  <a:cs typeface="Times New Roman" panose="02020603050405020304" pitchFamily="18" charset="0"/>
                </a:rPr>
                <a:t>Für</a:t>
              </a:r>
              <a:r>
                <a:rPr lang="de-DE" sz="1000" b="1" dirty="0">
                  <a:latin typeface="Arial" panose="020B0604020202020204" pitchFamily="34" charset="0"/>
                  <a:cs typeface="Times New Roman" panose="02020603050405020304" pitchFamily="18" charset="0"/>
                </a:rPr>
                <a:t> Informationen zur Strategie oder Beratungen zu einem Vorhaben </a:t>
              </a:r>
              <a:r>
                <a:rPr lang="de-DE" sz="1000" dirty="0">
                  <a:latin typeface="Arial" panose="020B0604020202020204" pitchFamily="34" charset="0"/>
                  <a:cs typeface="Times New Roman" panose="02020603050405020304" pitchFamily="18" charset="0"/>
                </a:rPr>
                <a:t>fragen Sie gerne unter </a:t>
              </a:r>
              <a:r>
                <a:rPr lang="de-DE" sz="1000" dirty="0">
                  <a:latin typeface="Arial" panose="020B0604020202020204" pitchFamily="34" charset="0"/>
                  <a:cs typeface="Times New Roman" panose="02020603050405020304" pitchFamily="18" charset="0"/>
                  <a:hlinkClick r:id="rId4"/>
                </a:rPr>
                <a:t>strategie2030@drk.de</a:t>
              </a:r>
              <a:r>
                <a:rPr lang="de-DE" sz="1000" dirty="0">
                  <a:latin typeface="Arial" panose="020B0604020202020204" pitchFamily="34" charset="0"/>
                  <a:cs typeface="Times New Roman" panose="02020603050405020304" pitchFamily="18" charset="0"/>
                </a:rPr>
                <a:t> an.</a:t>
              </a:r>
            </a:p>
            <a:p>
              <a:r>
                <a:rPr lang="de-DE" sz="900" b="1" dirty="0"/>
                <a:t> </a:t>
              </a:r>
            </a:p>
          </p:txBody>
        </p:sp>
        <p:sp>
          <p:nvSpPr>
            <p:cNvPr id="13" name="Rechteck 12">
              <a:extLst>
                <a:ext uri="{FF2B5EF4-FFF2-40B4-BE49-F238E27FC236}">
                  <a16:creationId xmlns:a16="http://schemas.microsoft.com/office/drawing/2014/main" id="{AD2D238E-4E1D-0140-BA78-8C9F1E374B40}"/>
                </a:ext>
              </a:extLst>
            </p:cNvPr>
            <p:cNvSpPr/>
            <p:nvPr/>
          </p:nvSpPr>
          <p:spPr>
            <a:xfrm>
              <a:off x="431993" y="2312589"/>
              <a:ext cx="8194001" cy="3535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grpSp>
      <p:cxnSp>
        <p:nvCxnSpPr>
          <p:cNvPr id="20" name="Gerader Verbinder 19">
            <a:extLst>
              <a:ext uri="{FF2B5EF4-FFF2-40B4-BE49-F238E27FC236}">
                <a16:creationId xmlns:a16="http://schemas.microsoft.com/office/drawing/2014/main" id="{70C09A7B-88CC-61FB-4BCE-2C30BCB03D9D}"/>
              </a:ext>
            </a:extLst>
          </p:cNvPr>
          <p:cNvCxnSpPr>
            <a:cxnSpLocks/>
          </p:cNvCxnSpPr>
          <p:nvPr/>
        </p:nvCxnSpPr>
        <p:spPr>
          <a:xfrm flipH="1">
            <a:off x="1510736" y="3556832"/>
            <a:ext cx="6048231"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71E7DB90-6B5D-BD54-BBBC-F8C950D1DBD0}"/>
              </a:ext>
            </a:extLst>
          </p:cNvPr>
          <p:cNvSpPr txBox="1"/>
          <p:nvPr/>
        </p:nvSpPr>
        <p:spPr>
          <a:xfrm>
            <a:off x="465282" y="3562931"/>
            <a:ext cx="5581886" cy="377026"/>
          </a:xfrm>
          <a:prstGeom prst="rect">
            <a:avLst/>
          </a:prstGeom>
          <a:noFill/>
          <a:ln>
            <a:noFill/>
          </a:ln>
        </p:spPr>
        <p:txBody>
          <a:bodyPr wrap="square" lIns="68580" tIns="34290" rIns="68580" bIns="34290" rtlCol="0" anchor="t">
            <a:spAutoFit/>
          </a:bodyPr>
          <a:lstStyle/>
          <a:p>
            <a:r>
              <a:rPr lang="de-DE" sz="1000" b="1"/>
              <a:t>Zeitraum</a:t>
            </a:r>
          </a:p>
          <a:p>
            <a:r>
              <a:rPr lang="de-DE" sz="1000">
                <a:cs typeface="Arial"/>
              </a:rPr>
              <a:t>Ab sofort</a:t>
            </a:r>
          </a:p>
        </p:txBody>
      </p:sp>
      <p:sp>
        <p:nvSpPr>
          <p:cNvPr id="36" name="Textfeld 35">
            <a:extLst>
              <a:ext uri="{FF2B5EF4-FFF2-40B4-BE49-F238E27FC236}">
                <a16:creationId xmlns:a16="http://schemas.microsoft.com/office/drawing/2014/main" id="{C0E60367-E0AC-CEA8-DD98-3501BA942103}"/>
              </a:ext>
            </a:extLst>
          </p:cNvPr>
          <p:cNvSpPr txBox="1"/>
          <p:nvPr/>
        </p:nvSpPr>
        <p:spPr>
          <a:xfrm>
            <a:off x="465282" y="4080202"/>
            <a:ext cx="5581886" cy="377026"/>
          </a:xfrm>
          <a:prstGeom prst="rect">
            <a:avLst/>
          </a:prstGeom>
          <a:noFill/>
          <a:ln>
            <a:noFill/>
          </a:ln>
        </p:spPr>
        <p:txBody>
          <a:bodyPr wrap="square" lIns="68580" tIns="34290" rIns="68580" bIns="34290" rtlCol="0" anchor="t">
            <a:spAutoFit/>
          </a:bodyPr>
          <a:lstStyle/>
          <a:p>
            <a:r>
              <a:rPr lang="de-DE" sz="1000" b="1"/>
              <a:t>Links:</a:t>
            </a:r>
          </a:p>
          <a:p>
            <a:r>
              <a:rPr lang="de-DE" sz="1000">
                <a:ea typeface="+mn-lt"/>
                <a:cs typeface="+mn-lt"/>
              </a:rPr>
              <a:t>Den Check finden Sie unter </a:t>
            </a:r>
            <a:r>
              <a:rPr lang="de-DE" sz="1000">
                <a:ea typeface="+mn-lt"/>
                <a:cs typeface="+mn-lt"/>
                <a:hlinkClick r:id="rId5"/>
              </a:rPr>
              <a:t>https://check.drk.de/strategie</a:t>
            </a:r>
            <a:r>
              <a:rPr lang="de-DE" sz="900">
                <a:ea typeface="+mn-lt"/>
                <a:cs typeface="+mn-lt"/>
                <a:hlinkClick r:id="rId5"/>
              </a:rPr>
              <a:t>/</a:t>
            </a:r>
            <a:r>
              <a:rPr lang="de-DE" sz="900">
                <a:ea typeface="+mn-lt"/>
                <a:cs typeface="+mn-lt"/>
              </a:rPr>
              <a:t> </a:t>
            </a:r>
          </a:p>
        </p:txBody>
      </p:sp>
      <p:cxnSp>
        <p:nvCxnSpPr>
          <p:cNvPr id="5" name="Gerader Verbinder 4">
            <a:extLst>
              <a:ext uri="{FF2B5EF4-FFF2-40B4-BE49-F238E27FC236}">
                <a16:creationId xmlns:a16="http://schemas.microsoft.com/office/drawing/2014/main" id="{1AE3EF83-47F2-DC93-B306-90CAA1E40193}"/>
              </a:ext>
            </a:extLst>
          </p:cNvPr>
          <p:cNvCxnSpPr>
            <a:cxnSpLocks/>
          </p:cNvCxnSpPr>
          <p:nvPr/>
        </p:nvCxnSpPr>
        <p:spPr>
          <a:xfrm flipH="1">
            <a:off x="456041" y="3556832"/>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9A728428-8721-EE46-5141-61E9863C76A0}"/>
              </a:ext>
            </a:extLst>
          </p:cNvPr>
          <p:cNvCxnSpPr>
            <a:cxnSpLocks/>
          </p:cNvCxnSpPr>
          <p:nvPr/>
        </p:nvCxnSpPr>
        <p:spPr>
          <a:xfrm flipH="1">
            <a:off x="443564" y="4006663"/>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87FB72C1-4332-526C-377C-A2FA1A03FEC5}"/>
              </a:ext>
            </a:extLst>
          </p:cNvPr>
          <p:cNvCxnSpPr>
            <a:cxnSpLocks/>
          </p:cNvCxnSpPr>
          <p:nvPr/>
        </p:nvCxnSpPr>
        <p:spPr>
          <a:xfrm flipH="1">
            <a:off x="465282" y="1895066"/>
            <a:ext cx="82556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85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9E48034-E4A1-41AF-A23A-1B6080DD39CF}"/>
              </a:ext>
            </a:extLst>
          </p:cNvPr>
          <p:cNvSpPr>
            <a:spLocks noGrp="1"/>
          </p:cNvSpPr>
          <p:nvPr>
            <p:ph type="subTitle" idx="1"/>
          </p:nvPr>
        </p:nvSpPr>
        <p:spPr/>
        <p:txBody>
          <a:bodyPr/>
          <a:lstStyle/>
          <a:p>
            <a:r>
              <a:rPr lang="de-DE">
                <a:latin typeface="Arial" panose="020B0604020202020204" pitchFamily="34" charset="0"/>
                <a:cs typeface="Arial" panose="020B0604020202020204" pitchFamily="34" charset="0"/>
              </a:rPr>
              <a:t>DRK-Strategie 2030</a:t>
            </a:r>
          </a:p>
          <a:p>
            <a:endParaRPr lang="de-DE">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9BCAA621-3E1B-4227-B193-0306D83E6FC4}"/>
              </a:ext>
            </a:extLst>
          </p:cNvPr>
          <p:cNvSpPr>
            <a:spLocks noGrp="1"/>
          </p:cNvSpPr>
          <p:nvPr>
            <p:ph type="body" sz="quarter" idx="14"/>
          </p:nvPr>
        </p:nvSpPr>
        <p:spPr>
          <a:xfrm>
            <a:off x="8402955" y="1298547"/>
            <a:ext cx="137822" cy="1863002"/>
          </a:xfrm>
        </p:spPr>
        <p:txBody>
          <a:bodyPr/>
          <a:lstStyle/>
          <a:p>
            <a:endParaRPr lang="de-DE"/>
          </a:p>
        </p:txBody>
      </p:sp>
      <p:sp>
        <p:nvSpPr>
          <p:cNvPr id="5" name="Titel 4">
            <a:extLst>
              <a:ext uri="{FF2B5EF4-FFF2-40B4-BE49-F238E27FC236}">
                <a16:creationId xmlns:a16="http://schemas.microsoft.com/office/drawing/2014/main" id="{53CBA050-884E-45F7-AB41-EC1B83E41EA1}"/>
              </a:ext>
            </a:extLst>
          </p:cNvPr>
          <p:cNvSpPr>
            <a:spLocks noGrp="1"/>
          </p:cNvSpPr>
          <p:nvPr>
            <p:ph type="ctrTitle"/>
          </p:nvPr>
        </p:nvSpPr>
        <p:spPr/>
        <p:txBody>
          <a:bodyPr/>
          <a:lstStyle/>
          <a:p>
            <a:r>
              <a:rPr lang="de-DE"/>
              <a:t>Organisation der Umsetzung</a:t>
            </a:r>
          </a:p>
        </p:txBody>
      </p:sp>
      <p:pic>
        <p:nvPicPr>
          <p:cNvPr id="9" name="Bildplatzhalter 8" descr="Ein Bild, das Person, Kleidung, Ärmel, Schutzausrüstung enthält.&#10;&#10;Automatisch generierte Beschreibung">
            <a:extLst>
              <a:ext uri="{FF2B5EF4-FFF2-40B4-BE49-F238E27FC236}">
                <a16:creationId xmlns:a16="http://schemas.microsoft.com/office/drawing/2014/main" id="{7AB4CD73-BACC-16B8-17E0-D7AE2757655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515" b="26515"/>
          <a:stretch>
            <a:fillRect/>
          </a:stretch>
        </p:blipFill>
        <p:spPr/>
      </p:pic>
    </p:spTree>
    <p:extLst>
      <p:ext uri="{BB962C8B-B14F-4D97-AF65-F5344CB8AC3E}">
        <p14:creationId xmlns:p14="http://schemas.microsoft.com/office/powerpoint/2010/main" val="357300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Eine Steuerungsgruppe lenkt die Umsetzung der Strategie. Unterstützt wird sie von GS und LV.</a:t>
            </a:r>
          </a:p>
        </p:txBody>
      </p:sp>
      <p:sp>
        <p:nvSpPr>
          <p:cNvPr id="5" name="Fußzeilenplatzhalter 4"/>
          <p:cNvSpPr>
            <a:spLocks noGrp="1"/>
          </p:cNvSpPr>
          <p:nvPr>
            <p:ph type="ftr" sz="quarter" idx="11"/>
          </p:nvPr>
        </p:nvSpPr>
        <p:spPr/>
        <p:txBody>
          <a:bodyPr/>
          <a:lstStyle/>
          <a:p>
            <a:r>
              <a:rPr lang="de-DE"/>
              <a:t>Füreinander da. Miteinander stark.</a:t>
            </a:r>
          </a:p>
        </p:txBody>
      </p:sp>
      <p:sp>
        <p:nvSpPr>
          <p:cNvPr id="6" name="Foliennummernplatzhalter 5"/>
          <p:cNvSpPr>
            <a:spLocks noGrp="1"/>
          </p:cNvSpPr>
          <p:nvPr>
            <p:ph type="sldNum" sz="quarter" idx="12"/>
          </p:nvPr>
        </p:nvSpPr>
        <p:spPr/>
        <p:txBody>
          <a:bodyPr/>
          <a:lstStyle/>
          <a:p>
            <a:fld id="{EADB90F9-9C8B-4738-A50E-8F04301A8C13}" type="slidenum">
              <a:rPr lang="de-DE" smtClean="0"/>
              <a:pPr/>
              <a:t>18</a:t>
            </a:fld>
            <a:endParaRPr lang="de-DE"/>
          </a:p>
        </p:txBody>
      </p:sp>
      <p:sp>
        <p:nvSpPr>
          <p:cNvPr id="4" name="Freihandform: Form 3">
            <a:extLst>
              <a:ext uri="{FF2B5EF4-FFF2-40B4-BE49-F238E27FC236}">
                <a16:creationId xmlns:a16="http://schemas.microsoft.com/office/drawing/2014/main" id="{7CBB58A7-7859-BA18-586C-B58A17B8B407}"/>
              </a:ext>
            </a:extLst>
          </p:cNvPr>
          <p:cNvSpPr/>
          <p:nvPr/>
        </p:nvSpPr>
        <p:spPr>
          <a:xfrm>
            <a:off x="1939953" y="2237214"/>
            <a:ext cx="1454210" cy="1199419"/>
          </a:xfrm>
          <a:custGeom>
            <a:avLst/>
            <a:gdLst>
              <a:gd name="connsiteX0" fmla="*/ 0 w 1938947"/>
              <a:gd name="connsiteY0" fmla="*/ 159923 h 1599225"/>
              <a:gd name="connsiteX1" fmla="*/ 159923 w 1938947"/>
              <a:gd name="connsiteY1" fmla="*/ 0 h 1599225"/>
              <a:gd name="connsiteX2" fmla="*/ 1779025 w 1938947"/>
              <a:gd name="connsiteY2" fmla="*/ 0 h 1599225"/>
              <a:gd name="connsiteX3" fmla="*/ 1938948 w 1938947"/>
              <a:gd name="connsiteY3" fmla="*/ 159923 h 1599225"/>
              <a:gd name="connsiteX4" fmla="*/ 1938947 w 1938947"/>
              <a:gd name="connsiteY4" fmla="*/ 1439303 h 1599225"/>
              <a:gd name="connsiteX5" fmla="*/ 1779024 w 1938947"/>
              <a:gd name="connsiteY5" fmla="*/ 1599226 h 1599225"/>
              <a:gd name="connsiteX6" fmla="*/ 159923 w 1938947"/>
              <a:gd name="connsiteY6" fmla="*/ 1599225 h 1599225"/>
              <a:gd name="connsiteX7" fmla="*/ 0 w 1938947"/>
              <a:gd name="connsiteY7" fmla="*/ 1439302 h 1599225"/>
              <a:gd name="connsiteX8" fmla="*/ 0 w 1938947"/>
              <a:gd name="connsiteY8" fmla="*/ 159923 h 15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47" h="1599225">
                <a:moveTo>
                  <a:pt x="0" y="159923"/>
                </a:moveTo>
                <a:cubicBezTo>
                  <a:pt x="0" y="71600"/>
                  <a:pt x="71600" y="0"/>
                  <a:pt x="159923" y="0"/>
                </a:cubicBezTo>
                <a:lnTo>
                  <a:pt x="1779025" y="0"/>
                </a:lnTo>
                <a:cubicBezTo>
                  <a:pt x="1867348" y="0"/>
                  <a:pt x="1938948" y="71600"/>
                  <a:pt x="1938948" y="159923"/>
                </a:cubicBezTo>
                <a:cubicBezTo>
                  <a:pt x="1938948" y="586383"/>
                  <a:pt x="1938947" y="1012843"/>
                  <a:pt x="1938947" y="1439303"/>
                </a:cubicBezTo>
                <a:cubicBezTo>
                  <a:pt x="1938947" y="1527626"/>
                  <a:pt x="1867347" y="1599226"/>
                  <a:pt x="1779024" y="1599226"/>
                </a:cubicBezTo>
                <a:lnTo>
                  <a:pt x="159923" y="1599225"/>
                </a:lnTo>
                <a:cubicBezTo>
                  <a:pt x="71600" y="1599225"/>
                  <a:pt x="0" y="1527625"/>
                  <a:pt x="0" y="1439302"/>
                </a:cubicBezTo>
                <a:lnTo>
                  <a:pt x="0" y="15992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90" tIns="41890" rIns="41890" bIns="298908" numCol="1" spcCol="1270" anchor="t" anchorCtr="0">
            <a:noAutofit/>
          </a:bodyPr>
          <a:lstStyle/>
          <a:p>
            <a:pPr marL="42863" lvl="1" indent="-42863" defTabSz="333375">
              <a:lnSpc>
                <a:spcPct val="90000"/>
              </a:lnSpc>
              <a:spcBef>
                <a:spcPct val="0"/>
              </a:spcBef>
              <a:spcAft>
                <a:spcPct val="15000"/>
              </a:spcAft>
              <a:buChar char="•"/>
            </a:pPr>
            <a:r>
              <a:rPr lang="de-DE" sz="750"/>
              <a:t>Lenkung der Strategieumsetzung</a:t>
            </a:r>
          </a:p>
          <a:p>
            <a:pPr marL="42863" lvl="1" indent="-42863" defTabSz="333375">
              <a:lnSpc>
                <a:spcPct val="90000"/>
              </a:lnSpc>
              <a:spcBef>
                <a:spcPct val="0"/>
              </a:spcBef>
              <a:spcAft>
                <a:spcPct val="15000"/>
              </a:spcAft>
              <a:buChar char="•"/>
            </a:pPr>
            <a:r>
              <a:rPr lang="de-DE" sz="750"/>
              <a:t>Schwerpunktsetzung Strategievorhaben</a:t>
            </a:r>
          </a:p>
          <a:p>
            <a:pPr marL="42863" lvl="1" indent="-42863" defTabSz="333375">
              <a:lnSpc>
                <a:spcPct val="90000"/>
              </a:lnSpc>
              <a:spcBef>
                <a:spcPct val="0"/>
              </a:spcBef>
              <a:spcAft>
                <a:spcPct val="15000"/>
              </a:spcAft>
              <a:buChar char="•"/>
            </a:pPr>
            <a:r>
              <a:rPr lang="de-DE" sz="750"/>
              <a:t>Kontinuierliche Begleitung und Evaluation der Maßnahmen</a:t>
            </a:r>
          </a:p>
        </p:txBody>
      </p:sp>
      <p:sp>
        <p:nvSpPr>
          <p:cNvPr id="7" name="Form 6">
            <a:extLst>
              <a:ext uri="{FF2B5EF4-FFF2-40B4-BE49-F238E27FC236}">
                <a16:creationId xmlns:a16="http://schemas.microsoft.com/office/drawing/2014/main" id="{68719B64-5B2F-AEC5-F9F7-B38B69794DAF}"/>
              </a:ext>
            </a:extLst>
          </p:cNvPr>
          <p:cNvSpPr/>
          <p:nvPr/>
        </p:nvSpPr>
        <p:spPr>
          <a:xfrm>
            <a:off x="2773589" y="2581810"/>
            <a:ext cx="1516664" cy="1516664"/>
          </a:xfrm>
          <a:prstGeom prst="leftCircularArrow">
            <a:avLst>
              <a:gd name="adj1" fmla="val 2584"/>
              <a:gd name="adj2" fmla="val 313822"/>
              <a:gd name="adj3" fmla="val 2089333"/>
              <a:gd name="adj4" fmla="val 9024489"/>
              <a:gd name="adj5" fmla="val 301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sz="1013"/>
          </a:p>
        </p:txBody>
      </p:sp>
      <p:sp>
        <p:nvSpPr>
          <p:cNvPr id="8" name="Freihandform: Form 7">
            <a:extLst>
              <a:ext uri="{FF2B5EF4-FFF2-40B4-BE49-F238E27FC236}">
                <a16:creationId xmlns:a16="http://schemas.microsoft.com/office/drawing/2014/main" id="{EB3F1F2F-430E-E610-5923-474A40329378}"/>
              </a:ext>
            </a:extLst>
          </p:cNvPr>
          <p:cNvSpPr/>
          <p:nvPr/>
        </p:nvSpPr>
        <p:spPr>
          <a:xfrm>
            <a:off x="2263110" y="3179614"/>
            <a:ext cx="1292631" cy="514037"/>
          </a:xfrm>
          <a:custGeom>
            <a:avLst/>
            <a:gdLst>
              <a:gd name="connsiteX0" fmla="*/ 0 w 1723508"/>
              <a:gd name="connsiteY0" fmla="*/ 68538 h 685382"/>
              <a:gd name="connsiteX1" fmla="*/ 68538 w 1723508"/>
              <a:gd name="connsiteY1" fmla="*/ 0 h 685382"/>
              <a:gd name="connsiteX2" fmla="*/ 1654970 w 1723508"/>
              <a:gd name="connsiteY2" fmla="*/ 0 h 685382"/>
              <a:gd name="connsiteX3" fmla="*/ 1723508 w 1723508"/>
              <a:gd name="connsiteY3" fmla="*/ 68538 h 685382"/>
              <a:gd name="connsiteX4" fmla="*/ 1723508 w 1723508"/>
              <a:gd name="connsiteY4" fmla="*/ 616844 h 685382"/>
              <a:gd name="connsiteX5" fmla="*/ 1654970 w 1723508"/>
              <a:gd name="connsiteY5" fmla="*/ 685382 h 685382"/>
              <a:gd name="connsiteX6" fmla="*/ 68538 w 1723508"/>
              <a:gd name="connsiteY6" fmla="*/ 685382 h 685382"/>
              <a:gd name="connsiteX7" fmla="*/ 0 w 1723508"/>
              <a:gd name="connsiteY7" fmla="*/ 616844 h 685382"/>
              <a:gd name="connsiteX8" fmla="*/ 0 w 1723508"/>
              <a:gd name="connsiteY8" fmla="*/ 68538 h 68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08" h="685382">
                <a:moveTo>
                  <a:pt x="0" y="68538"/>
                </a:moveTo>
                <a:cubicBezTo>
                  <a:pt x="0" y="30686"/>
                  <a:pt x="30686" y="0"/>
                  <a:pt x="68538" y="0"/>
                </a:cubicBezTo>
                <a:lnTo>
                  <a:pt x="1654970" y="0"/>
                </a:lnTo>
                <a:cubicBezTo>
                  <a:pt x="1692822" y="0"/>
                  <a:pt x="1723508" y="30686"/>
                  <a:pt x="1723508" y="68538"/>
                </a:cubicBezTo>
                <a:lnTo>
                  <a:pt x="1723508" y="616844"/>
                </a:lnTo>
                <a:cubicBezTo>
                  <a:pt x="1723508" y="654696"/>
                  <a:pt x="1692822" y="685382"/>
                  <a:pt x="1654970" y="685382"/>
                </a:cubicBezTo>
                <a:lnTo>
                  <a:pt x="68538" y="685382"/>
                </a:lnTo>
                <a:cubicBezTo>
                  <a:pt x="30686" y="685382"/>
                  <a:pt x="0" y="654696"/>
                  <a:pt x="0" y="616844"/>
                </a:cubicBezTo>
                <a:lnTo>
                  <a:pt x="0" y="685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7" tIns="29343" rIns="36487" bIns="29343" numCol="1" spcCol="1270" anchor="ctr" anchorCtr="0">
            <a:noAutofit/>
          </a:bodyPr>
          <a:lstStyle/>
          <a:p>
            <a:pPr algn="ctr" defTabSz="500063">
              <a:lnSpc>
                <a:spcPct val="90000"/>
              </a:lnSpc>
              <a:spcBef>
                <a:spcPct val="0"/>
              </a:spcBef>
              <a:spcAft>
                <a:spcPct val="35000"/>
              </a:spcAft>
            </a:pPr>
            <a:r>
              <a:rPr lang="de-DE" sz="1125"/>
              <a:t>Steuerungsgruppe</a:t>
            </a:r>
          </a:p>
        </p:txBody>
      </p:sp>
      <p:sp>
        <p:nvSpPr>
          <p:cNvPr id="9" name="Freihandform: Form 8">
            <a:extLst>
              <a:ext uri="{FF2B5EF4-FFF2-40B4-BE49-F238E27FC236}">
                <a16:creationId xmlns:a16="http://schemas.microsoft.com/office/drawing/2014/main" id="{DC4F598A-90BA-F4A8-9A1A-3B4AC6CB015E}"/>
              </a:ext>
            </a:extLst>
          </p:cNvPr>
          <p:cNvSpPr/>
          <p:nvPr/>
        </p:nvSpPr>
        <p:spPr>
          <a:xfrm>
            <a:off x="3742391" y="2237214"/>
            <a:ext cx="1454210" cy="1416576"/>
          </a:xfrm>
          <a:custGeom>
            <a:avLst/>
            <a:gdLst>
              <a:gd name="connsiteX0" fmla="*/ 0 w 1938947"/>
              <a:gd name="connsiteY0" fmla="*/ 159923 h 1599225"/>
              <a:gd name="connsiteX1" fmla="*/ 159923 w 1938947"/>
              <a:gd name="connsiteY1" fmla="*/ 0 h 1599225"/>
              <a:gd name="connsiteX2" fmla="*/ 1779025 w 1938947"/>
              <a:gd name="connsiteY2" fmla="*/ 0 h 1599225"/>
              <a:gd name="connsiteX3" fmla="*/ 1938948 w 1938947"/>
              <a:gd name="connsiteY3" fmla="*/ 159923 h 1599225"/>
              <a:gd name="connsiteX4" fmla="*/ 1938947 w 1938947"/>
              <a:gd name="connsiteY4" fmla="*/ 1439303 h 1599225"/>
              <a:gd name="connsiteX5" fmla="*/ 1779024 w 1938947"/>
              <a:gd name="connsiteY5" fmla="*/ 1599226 h 1599225"/>
              <a:gd name="connsiteX6" fmla="*/ 159923 w 1938947"/>
              <a:gd name="connsiteY6" fmla="*/ 1599225 h 1599225"/>
              <a:gd name="connsiteX7" fmla="*/ 0 w 1938947"/>
              <a:gd name="connsiteY7" fmla="*/ 1439302 h 1599225"/>
              <a:gd name="connsiteX8" fmla="*/ 0 w 1938947"/>
              <a:gd name="connsiteY8" fmla="*/ 159923 h 15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47" h="1599225">
                <a:moveTo>
                  <a:pt x="0" y="159923"/>
                </a:moveTo>
                <a:cubicBezTo>
                  <a:pt x="0" y="71600"/>
                  <a:pt x="71600" y="0"/>
                  <a:pt x="159923" y="0"/>
                </a:cubicBezTo>
                <a:lnTo>
                  <a:pt x="1779025" y="0"/>
                </a:lnTo>
                <a:cubicBezTo>
                  <a:pt x="1867348" y="0"/>
                  <a:pt x="1938948" y="71600"/>
                  <a:pt x="1938948" y="159923"/>
                </a:cubicBezTo>
                <a:cubicBezTo>
                  <a:pt x="1938948" y="586383"/>
                  <a:pt x="1938947" y="1012843"/>
                  <a:pt x="1938947" y="1439303"/>
                </a:cubicBezTo>
                <a:cubicBezTo>
                  <a:pt x="1938947" y="1527626"/>
                  <a:pt x="1867347" y="1599226"/>
                  <a:pt x="1779024" y="1599226"/>
                </a:cubicBezTo>
                <a:lnTo>
                  <a:pt x="159923" y="1599225"/>
                </a:lnTo>
                <a:cubicBezTo>
                  <a:pt x="71600" y="1599225"/>
                  <a:pt x="0" y="1527625"/>
                  <a:pt x="0" y="1439302"/>
                </a:cubicBezTo>
                <a:lnTo>
                  <a:pt x="0" y="15992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90" tIns="298908" rIns="41890" bIns="41890" numCol="1" spcCol="1270" anchor="t" anchorCtr="0">
            <a:noAutofit/>
          </a:bodyPr>
          <a:lstStyle/>
          <a:p>
            <a:pPr marL="42863" lvl="1" indent="-42863" defTabSz="333375">
              <a:lnSpc>
                <a:spcPct val="90000"/>
              </a:lnSpc>
              <a:spcBef>
                <a:spcPct val="0"/>
              </a:spcBef>
              <a:spcAft>
                <a:spcPct val="15000"/>
              </a:spcAft>
              <a:buChar char="•"/>
            </a:pPr>
            <a:r>
              <a:rPr lang="de-DE" sz="750"/>
              <a:t>Organisation der Umsetzungsmaßnahmen</a:t>
            </a:r>
          </a:p>
          <a:p>
            <a:pPr marL="42863" lvl="1" indent="-42863" defTabSz="333375">
              <a:lnSpc>
                <a:spcPct val="90000"/>
              </a:lnSpc>
              <a:spcBef>
                <a:spcPct val="0"/>
              </a:spcBef>
              <a:spcAft>
                <a:spcPct val="15000"/>
              </a:spcAft>
              <a:buChar char="•"/>
            </a:pPr>
            <a:r>
              <a:rPr lang="de-DE" sz="750"/>
              <a:t>Unterstützung und Begleitung der Landesverbände</a:t>
            </a:r>
          </a:p>
          <a:p>
            <a:pPr marL="42863" lvl="1" indent="-42863" defTabSz="333375">
              <a:lnSpc>
                <a:spcPct val="90000"/>
              </a:lnSpc>
              <a:spcBef>
                <a:spcPct val="0"/>
              </a:spcBef>
              <a:spcAft>
                <a:spcPct val="15000"/>
              </a:spcAft>
              <a:buChar char="•"/>
            </a:pPr>
            <a:r>
              <a:rPr lang="de-DE" sz="750"/>
              <a:t>Moderation &amp; Organisation von Steuerungsgruppe, Multiplikatoren Treffen und Resonanzgruppe</a:t>
            </a:r>
          </a:p>
          <a:p>
            <a:pPr marL="42863" lvl="1" indent="-42863" defTabSz="333375">
              <a:lnSpc>
                <a:spcPct val="90000"/>
              </a:lnSpc>
              <a:spcBef>
                <a:spcPct val="0"/>
              </a:spcBef>
              <a:spcAft>
                <a:spcPct val="15000"/>
              </a:spcAft>
              <a:buChar char="•"/>
            </a:pPr>
            <a:r>
              <a:rPr lang="de-DE" sz="750"/>
              <a:t>Ansprechpartner für Gliederungen &amp; Interessierte</a:t>
            </a:r>
          </a:p>
        </p:txBody>
      </p:sp>
      <p:sp>
        <p:nvSpPr>
          <p:cNvPr id="10" name="Pfeil: gebogen 9">
            <a:extLst>
              <a:ext uri="{FF2B5EF4-FFF2-40B4-BE49-F238E27FC236}">
                <a16:creationId xmlns:a16="http://schemas.microsoft.com/office/drawing/2014/main" id="{BFAE2028-6AD6-154E-3E90-379969C42540}"/>
              </a:ext>
            </a:extLst>
          </p:cNvPr>
          <p:cNvSpPr/>
          <p:nvPr/>
        </p:nvSpPr>
        <p:spPr>
          <a:xfrm>
            <a:off x="4563909" y="1528344"/>
            <a:ext cx="1702480" cy="1702480"/>
          </a:xfrm>
          <a:prstGeom prst="circularArrow">
            <a:avLst>
              <a:gd name="adj1" fmla="val 2302"/>
              <a:gd name="adj2" fmla="val 277751"/>
              <a:gd name="adj3" fmla="val 19546738"/>
              <a:gd name="adj4" fmla="val 12575511"/>
              <a:gd name="adj5" fmla="val 2686"/>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sz="1013"/>
          </a:p>
        </p:txBody>
      </p:sp>
      <p:sp>
        <p:nvSpPr>
          <p:cNvPr id="12" name="Freihandform: Form 11">
            <a:extLst>
              <a:ext uri="{FF2B5EF4-FFF2-40B4-BE49-F238E27FC236}">
                <a16:creationId xmlns:a16="http://schemas.microsoft.com/office/drawing/2014/main" id="{9FD22473-C2B1-5606-17A9-933C8F56A517}"/>
              </a:ext>
            </a:extLst>
          </p:cNvPr>
          <p:cNvSpPr/>
          <p:nvPr/>
        </p:nvSpPr>
        <p:spPr>
          <a:xfrm>
            <a:off x="4065548" y="1980195"/>
            <a:ext cx="1292631" cy="514037"/>
          </a:xfrm>
          <a:custGeom>
            <a:avLst/>
            <a:gdLst>
              <a:gd name="connsiteX0" fmla="*/ 0 w 1723508"/>
              <a:gd name="connsiteY0" fmla="*/ 68538 h 685382"/>
              <a:gd name="connsiteX1" fmla="*/ 68538 w 1723508"/>
              <a:gd name="connsiteY1" fmla="*/ 0 h 685382"/>
              <a:gd name="connsiteX2" fmla="*/ 1654970 w 1723508"/>
              <a:gd name="connsiteY2" fmla="*/ 0 h 685382"/>
              <a:gd name="connsiteX3" fmla="*/ 1723508 w 1723508"/>
              <a:gd name="connsiteY3" fmla="*/ 68538 h 685382"/>
              <a:gd name="connsiteX4" fmla="*/ 1723508 w 1723508"/>
              <a:gd name="connsiteY4" fmla="*/ 616844 h 685382"/>
              <a:gd name="connsiteX5" fmla="*/ 1654970 w 1723508"/>
              <a:gd name="connsiteY5" fmla="*/ 685382 h 685382"/>
              <a:gd name="connsiteX6" fmla="*/ 68538 w 1723508"/>
              <a:gd name="connsiteY6" fmla="*/ 685382 h 685382"/>
              <a:gd name="connsiteX7" fmla="*/ 0 w 1723508"/>
              <a:gd name="connsiteY7" fmla="*/ 616844 h 685382"/>
              <a:gd name="connsiteX8" fmla="*/ 0 w 1723508"/>
              <a:gd name="connsiteY8" fmla="*/ 68538 h 68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08" h="685382">
                <a:moveTo>
                  <a:pt x="0" y="68538"/>
                </a:moveTo>
                <a:cubicBezTo>
                  <a:pt x="0" y="30686"/>
                  <a:pt x="30686" y="0"/>
                  <a:pt x="68538" y="0"/>
                </a:cubicBezTo>
                <a:lnTo>
                  <a:pt x="1654970" y="0"/>
                </a:lnTo>
                <a:cubicBezTo>
                  <a:pt x="1692822" y="0"/>
                  <a:pt x="1723508" y="30686"/>
                  <a:pt x="1723508" y="68538"/>
                </a:cubicBezTo>
                <a:lnTo>
                  <a:pt x="1723508" y="616844"/>
                </a:lnTo>
                <a:cubicBezTo>
                  <a:pt x="1723508" y="654696"/>
                  <a:pt x="1692822" y="685382"/>
                  <a:pt x="1654970" y="685382"/>
                </a:cubicBezTo>
                <a:lnTo>
                  <a:pt x="68538" y="685382"/>
                </a:lnTo>
                <a:cubicBezTo>
                  <a:pt x="30686" y="685382"/>
                  <a:pt x="0" y="654696"/>
                  <a:pt x="0" y="616844"/>
                </a:cubicBezTo>
                <a:lnTo>
                  <a:pt x="0" y="685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7" tIns="29343" rIns="36487" bIns="29343" numCol="1" spcCol="1270" anchor="ctr" anchorCtr="0">
            <a:noAutofit/>
          </a:bodyPr>
          <a:lstStyle/>
          <a:p>
            <a:pPr algn="ctr" defTabSz="500063">
              <a:lnSpc>
                <a:spcPct val="90000"/>
              </a:lnSpc>
              <a:spcBef>
                <a:spcPct val="0"/>
              </a:spcBef>
              <a:spcAft>
                <a:spcPct val="35000"/>
              </a:spcAft>
            </a:pPr>
            <a:r>
              <a:rPr lang="de-DE" sz="1125"/>
              <a:t>Referent für Strategie</a:t>
            </a:r>
          </a:p>
        </p:txBody>
      </p:sp>
      <p:sp>
        <p:nvSpPr>
          <p:cNvPr id="13" name="Freihandform: Form 12">
            <a:extLst>
              <a:ext uri="{FF2B5EF4-FFF2-40B4-BE49-F238E27FC236}">
                <a16:creationId xmlns:a16="http://schemas.microsoft.com/office/drawing/2014/main" id="{E3E272CB-C4B5-DABC-46E9-E70BC345402B}"/>
              </a:ext>
            </a:extLst>
          </p:cNvPr>
          <p:cNvSpPr/>
          <p:nvPr/>
        </p:nvSpPr>
        <p:spPr>
          <a:xfrm>
            <a:off x="5544829" y="2237214"/>
            <a:ext cx="1454210" cy="1199419"/>
          </a:xfrm>
          <a:custGeom>
            <a:avLst/>
            <a:gdLst>
              <a:gd name="connsiteX0" fmla="*/ 0 w 1938947"/>
              <a:gd name="connsiteY0" fmla="*/ 159923 h 1599225"/>
              <a:gd name="connsiteX1" fmla="*/ 159923 w 1938947"/>
              <a:gd name="connsiteY1" fmla="*/ 0 h 1599225"/>
              <a:gd name="connsiteX2" fmla="*/ 1779025 w 1938947"/>
              <a:gd name="connsiteY2" fmla="*/ 0 h 1599225"/>
              <a:gd name="connsiteX3" fmla="*/ 1938948 w 1938947"/>
              <a:gd name="connsiteY3" fmla="*/ 159923 h 1599225"/>
              <a:gd name="connsiteX4" fmla="*/ 1938947 w 1938947"/>
              <a:gd name="connsiteY4" fmla="*/ 1439303 h 1599225"/>
              <a:gd name="connsiteX5" fmla="*/ 1779024 w 1938947"/>
              <a:gd name="connsiteY5" fmla="*/ 1599226 h 1599225"/>
              <a:gd name="connsiteX6" fmla="*/ 159923 w 1938947"/>
              <a:gd name="connsiteY6" fmla="*/ 1599225 h 1599225"/>
              <a:gd name="connsiteX7" fmla="*/ 0 w 1938947"/>
              <a:gd name="connsiteY7" fmla="*/ 1439302 h 1599225"/>
              <a:gd name="connsiteX8" fmla="*/ 0 w 1938947"/>
              <a:gd name="connsiteY8" fmla="*/ 159923 h 15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47" h="1599225">
                <a:moveTo>
                  <a:pt x="0" y="159923"/>
                </a:moveTo>
                <a:cubicBezTo>
                  <a:pt x="0" y="71600"/>
                  <a:pt x="71600" y="0"/>
                  <a:pt x="159923" y="0"/>
                </a:cubicBezTo>
                <a:lnTo>
                  <a:pt x="1779025" y="0"/>
                </a:lnTo>
                <a:cubicBezTo>
                  <a:pt x="1867348" y="0"/>
                  <a:pt x="1938948" y="71600"/>
                  <a:pt x="1938948" y="159923"/>
                </a:cubicBezTo>
                <a:cubicBezTo>
                  <a:pt x="1938948" y="586383"/>
                  <a:pt x="1938947" y="1012843"/>
                  <a:pt x="1938947" y="1439303"/>
                </a:cubicBezTo>
                <a:cubicBezTo>
                  <a:pt x="1938947" y="1527626"/>
                  <a:pt x="1867347" y="1599226"/>
                  <a:pt x="1779024" y="1599226"/>
                </a:cubicBezTo>
                <a:lnTo>
                  <a:pt x="159923" y="1599225"/>
                </a:lnTo>
                <a:cubicBezTo>
                  <a:pt x="71600" y="1599225"/>
                  <a:pt x="0" y="1527625"/>
                  <a:pt x="0" y="1439302"/>
                </a:cubicBezTo>
                <a:lnTo>
                  <a:pt x="0" y="15992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890" tIns="41890" rIns="41890" bIns="298908" numCol="1" spcCol="1270" anchor="t" anchorCtr="0">
            <a:noAutofit/>
          </a:bodyPr>
          <a:lstStyle/>
          <a:p>
            <a:pPr marL="42863" lvl="1" indent="-42863" defTabSz="333375">
              <a:lnSpc>
                <a:spcPct val="90000"/>
              </a:lnSpc>
              <a:spcBef>
                <a:spcPct val="0"/>
              </a:spcBef>
              <a:spcAft>
                <a:spcPct val="15000"/>
              </a:spcAft>
              <a:buChar char="•"/>
            </a:pPr>
            <a:r>
              <a:rPr lang="de-DE" sz="750"/>
              <a:t>Kommunikation in die Landesverbände</a:t>
            </a:r>
          </a:p>
          <a:p>
            <a:pPr marL="42863" lvl="1" indent="-42863" defTabSz="333375">
              <a:lnSpc>
                <a:spcPct val="90000"/>
              </a:lnSpc>
              <a:spcBef>
                <a:spcPct val="0"/>
              </a:spcBef>
              <a:spcAft>
                <a:spcPct val="15000"/>
              </a:spcAft>
              <a:buChar char="•"/>
            </a:pPr>
            <a:r>
              <a:rPr lang="de-DE" sz="750"/>
              <a:t>Feedback einsammeln und weitergeben</a:t>
            </a:r>
          </a:p>
          <a:p>
            <a:pPr marL="42863" lvl="1" indent="-42863" defTabSz="333375">
              <a:lnSpc>
                <a:spcPct val="90000"/>
              </a:lnSpc>
              <a:spcBef>
                <a:spcPct val="0"/>
              </a:spcBef>
              <a:spcAft>
                <a:spcPct val="15000"/>
              </a:spcAft>
              <a:buChar char="•"/>
            </a:pPr>
            <a:r>
              <a:rPr lang="de-DE" sz="750"/>
              <a:t>Abstimmung von Umsetzungsmaßnahmen</a:t>
            </a:r>
          </a:p>
        </p:txBody>
      </p:sp>
      <p:sp>
        <p:nvSpPr>
          <p:cNvPr id="14" name="Freihandform: Form 13">
            <a:extLst>
              <a:ext uri="{FF2B5EF4-FFF2-40B4-BE49-F238E27FC236}">
                <a16:creationId xmlns:a16="http://schemas.microsoft.com/office/drawing/2014/main" id="{8C332022-F58A-0A09-D895-EEE2D234C576}"/>
              </a:ext>
            </a:extLst>
          </p:cNvPr>
          <p:cNvSpPr/>
          <p:nvPr/>
        </p:nvSpPr>
        <p:spPr>
          <a:xfrm>
            <a:off x="5867987" y="3179614"/>
            <a:ext cx="1292631" cy="514037"/>
          </a:xfrm>
          <a:custGeom>
            <a:avLst/>
            <a:gdLst>
              <a:gd name="connsiteX0" fmla="*/ 0 w 1723508"/>
              <a:gd name="connsiteY0" fmla="*/ 68538 h 685382"/>
              <a:gd name="connsiteX1" fmla="*/ 68538 w 1723508"/>
              <a:gd name="connsiteY1" fmla="*/ 0 h 685382"/>
              <a:gd name="connsiteX2" fmla="*/ 1654970 w 1723508"/>
              <a:gd name="connsiteY2" fmla="*/ 0 h 685382"/>
              <a:gd name="connsiteX3" fmla="*/ 1723508 w 1723508"/>
              <a:gd name="connsiteY3" fmla="*/ 68538 h 685382"/>
              <a:gd name="connsiteX4" fmla="*/ 1723508 w 1723508"/>
              <a:gd name="connsiteY4" fmla="*/ 616844 h 685382"/>
              <a:gd name="connsiteX5" fmla="*/ 1654970 w 1723508"/>
              <a:gd name="connsiteY5" fmla="*/ 685382 h 685382"/>
              <a:gd name="connsiteX6" fmla="*/ 68538 w 1723508"/>
              <a:gd name="connsiteY6" fmla="*/ 685382 h 685382"/>
              <a:gd name="connsiteX7" fmla="*/ 0 w 1723508"/>
              <a:gd name="connsiteY7" fmla="*/ 616844 h 685382"/>
              <a:gd name="connsiteX8" fmla="*/ 0 w 1723508"/>
              <a:gd name="connsiteY8" fmla="*/ 68538 h 68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08" h="685382">
                <a:moveTo>
                  <a:pt x="0" y="68538"/>
                </a:moveTo>
                <a:cubicBezTo>
                  <a:pt x="0" y="30686"/>
                  <a:pt x="30686" y="0"/>
                  <a:pt x="68538" y="0"/>
                </a:cubicBezTo>
                <a:lnTo>
                  <a:pt x="1654970" y="0"/>
                </a:lnTo>
                <a:cubicBezTo>
                  <a:pt x="1692822" y="0"/>
                  <a:pt x="1723508" y="30686"/>
                  <a:pt x="1723508" y="68538"/>
                </a:cubicBezTo>
                <a:lnTo>
                  <a:pt x="1723508" y="616844"/>
                </a:lnTo>
                <a:cubicBezTo>
                  <a:pt x="1723508" y="654696"/>
                  <a:pt x="1692822" y="685382"/>
                  <a:pt x="1654970" y="685382"/>
                </a:cubicBezTo>
                <a:lnTo>
                  <a:pt x="68538" y="685382"/>
                </a:lnTo>
                <a:cubicBezTo>
                  <a:pt x="30686" y="685382"/>
                  <a:pt x="0" y="654696"/>
                  <a:pt x="0" y="616844"/>
                </a:cubicBezTo>
                <a:lnTo>
                  <a:pt x="0" y="685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7" tIns="29343" rIns="36487" bIns="29343" numCol="1" spcCol="1270" anchor="ctr" anchorCtr="0">
            <a:noAutofit/>
          </a:bodyPr>
          <a:lstStyle/>
          <a:p>
            <a:pPr algn="ctr" defTabSz="500063">
              <a:lnSpc>
                <a:spcPct val="90000"/>
              </a:lnSpc>
              <a:spcBef>
                <a:spcPct val="0"/>
              </a:spcBef>
              <a:spcAft>
                <a:spcPct val="35000"/>
              </a:spcAft>
            </a:pPr>
            <a:r>
              <a:rPr lang="de-DE" sz="1125"/>
              <a:t>Multiplikatoren</a:t>
            </a:r>
          </a:p>
        </p:txBody>
      </p:sp>
    </p:spTree>
    <p:extLst>
      <p:ext uri="{BB962C8B-B14F-4D97-AF65-F5344CB8AC3E}">
        <p14:creationId xmlns:p14="http://schemas.microsoft.com/office/powerpoint/2010/main" val="41337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Zusätzlich wird zurzeit eine Resonanzgruppe aufgestellt.</a:t>
            </a:r>
          </a:p>
        </p:txBody>
      </p:sp>
      <p:sp>
        <p:nvSpPr>
          <p:cNvPr id="5" name="Fußzeilenplatzhalter 4"/>
          <p:cNvSpPr>
            <a:spLocks noGrp="1"/>
          </p:cNvSpPr>
          <p:nvPr>
            <p:ph type="ftr" sz="quarter" idx="11"/>
          </p:nvPr>
        </p:nvSpPr>
        <p:spPr/>
        <p:txBody>
          <a:bodyPr/>
          <a:lstStyle/>
          <a:p>
            <a:r>
              <a:rPr lang="de-DE"/>
              <a:t>Füreinander da. Miteinander stark.</a:t>
            </a:r>
          </a:p>
        </p:txBody>
      </p:sp>
      <p:sp>
        <p:nvSpPr>
          <p:cNvPr id="6" name="Foliennummernplatzhalter 5"/>
          <p:cNvSpPr>
            <a:spLocks noGrp="1"/>
          </p:cNvSpPr>
          <p:nvPr>
            <p:ph type="sldNum" sz="quarter" idx="12"/>
          </p:nvPr>
        </p:nvSpPr>
        <p:spPr/>
        <p:txBody>
          <a:bodyPr/>
          <a:lstStyle/>
          <a:p>
            <a:fld id="{EADB90F9-9C8B-4738-A50E-8F04301A8C13}" type="slidenum">
              <a:rPr lang="de-DE" smtClean="0"/>
              <a:pPr/>
              <a:t>19</a:t>
            </a:fld>
            <a:endParaRPr lang="de-DE"/>
          </a:p>
        </p:txBody>
      </p:sp>
      <p:grpSp>
        <p:nvGrpSpPr>
          <p:cNvPr id="2" name="Gruppieren 1">
            <a:extLst>
              <a:ext uri="{FF2B5EF4-FFF2-40B4-BE49-F238E27FC236}">
                <a16:creationId xmlns:a16="http://schemas.microsoft.com/office/drawing/2014/main" id="{5E320E53-E641-1A98-086C-735CDADEB7AB}"/>
              </a:ext>
            </a:extLst>
          </p:cNvPr>
          <p:cNvGrpSpPr/>
          <p:nvPr/>
        </p:nvGrpSpPr>
        <p:grpSpPr>
          <a:xfrm>
            <a:off x="2325262" y="1309306"/>
            <a:ext cx="5282038" cy="3369884"/>
            <a:chOff x="672979" y="2420436"/>
            <a:chExt cx="5954304" cy="3410742"/>
          </a:xfrm>
        </p:grpSpPr>
        <p:graphicFrame>
          <p:nvGraphicFramePr>
            <p:cNvPr id="4" name="Diagramm 3">
              <a:extLst>
                <a:ext uri="{FF2B5EF4-FFF2-40B4-BE49-F238E27FC236}">
                  <a16:creationId xmlns:a16="http://schemas.microsoft.com/office/drawing/2014/main" id="{D73CB944-2DC6-4328-AB47-5B0FBEE7385C}"/>
                </a:ext>
              </a:extLst>
            </p:cNvPr>
            <p:cNvGraphicFramePr/>
            <p:nvPr>
              <p:extLst>
                <p:ext uri="{D42A27DB-BD31-4B8C-83A1-F6EECF244321}">
                  <p14:modId xmlns:p14="http://schemas.microsoft.com/office/powerpoint/2010/main" val="3773093406"/>
                </p:ext>
              </p:extLst>
            </p:nvPr>
          </p:nvGraphicFramePr>
          <p:xfrm>
            <a:off x="672979" y="2420436"/>
            <a:ext cx="5179119" cy="341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DFF5E0EE-5D61-E14C-1A62-271B2061A45B}"/>
                </a:ext>
              </a:extLst>
            </p:cNvPr>
            <p:cNvSpPr txBox="1"/>
            <p:nvPr/>
          </p:nvSpPr>
          <p:spPr>
            <a:xfrm>
              <a:off x="2454058" y="3641022"/>
              <a:ext cx="1396539" cy="969570"/>
            </a:xfrm>
            <a:prstGeom prst="rect">
              <a:avLst/>
            </a:prstGeom>
            <a:noFill/>
          </p:spPr>
          <p:txBody>
            <a:bodyPr wrap="square" lIns="68580" tIns="34290" rIns="68580" bIns="34290" rtlCol="0" anchor="t">
              <a:spAutoFit/>
            </a:bodyPr>
            <a:lstStyle/>
            <a:p>
              <a:pPr algn="ctr"/>
              <a:r>
                <a:rPr lang="de-DE" sz="825"/>
                <a:t>Die </a:t>
              </a:r>
              <a:r>
                <a:rPr lang="de-DE" sz="825" b="1"/>
                <a:t>Resonanzgruppe</a:t>
              </a:r>
              <a:r>
                <a:rPr lang="de-DE" sz="825"/>
                <a:t> trifft sich einmal im Jahr und bespricht Ideen und Arbeitsergebnisse. Sie ist das „Ohr“ an der Organisation.</a:t>
              </a:r>
            </a:p>
          </p:txBody>
        </p:sp>
        <p:sp>
          <p:nvSpPr>
            <p:cNvPr id="8" name="Rechteck: abgerundete Ecken 7">
              <a:extLst>
                <a:ext uri="{FF2B5EF4-FFF2-40B4-BE49-F238E27FC236}">
                  <a16:creationId xmlns:a16="http://schemas.microsoft.com/office/drawing/2014/main" id="{ED541A2A-E71F-F93F-A133-5514A4FAEC18}"/>
                </a:ext>
              </a:extLst>
            </p:cNvPr>
            <p:cNvSpPr/>
            <p:nvPr/>
          </p:nvSpPr>
          <p:spPr>
            <a:xfrm>
              <a:off x="4727176" y="2812159"/>
              <a:ext cx="1900107" cy="35740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050"/>
                <a:t>Steuerungsgruppe</a:t>
              </a:r>
            </a:p>
          </p:txBody>
        </p:sp>
        <p:cxnSp>
          <p:nvCxnSpPr>
            <p:cNvPr id="9" name="Gerade Verbindung mit Pfeil 8">
              <a:extLst>
                <a:ext uri="{FF2B5EF4-FFF2-40B4-BE49-F238E27FC236}">
                  <a16:creationId xmlns:a16="http://schemas.microsoft.com/office/drawing/2014/main" id="{810DF5C2-F21A-1EED-5E63-51E5C6238639}"/>
                </a:ext>
              </a:extLst>
            </p:cNvPr>
            <p:cNvCxnSpPr>
              <a:cxnSpLocks/>
            </p:cNvCxnSpPr>
            <p:nvPr/>
          </p:nvCxnSpPr>
          <p:spPr>
            <a:xfrm flipH="1">
              <a:off x="4625782" y="2972426"/>
              <a:ext cx="220957" cy="8068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Gerade Verbindung mit Pfeil 9">
              <a:extLst>
                <a:ext uri="{FF2B5EF4-FFF2-40B4-BE49-F238E27FC236}">
                  <a16:creationId xmlns:a16="http://schemas.microsoft.com/office/drawing/2014/main" id="{602413C0-FB98-E933-8A70-223A3844CA73}"/>
                </a:ext>
              </a:extLst>
            </p:cNvPr>
            <p:cNvCxnSpPr>
              <a:cxnSpLocks/>
            </p:cNvCxnSpPr>
            <p:nvPr/>
          </p:nvCxnSpPr>
          <p:spPr>
            <a:xfrm flipH="1" flipV="1">
              <a:off x="4068661" y="2889024"/>
              <a:ext cx="778078" cy="83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639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992" y="719988"/>
            <a:ext cx="8280000" cy="589318"/>
          </a:xfrm>
        </p:spPr>
        <p:txBody>
          <a:bodyPr/>
          <a:lstStyle/>
          <a:p>
            <a:r>
              <a:rPr lang="de-DE"/>
              <a:t>„Füreinander da. Miteinander stark.“ ist die Umsetzung der Strategie der Föderation im DRK.</a:t>
            </a:r>
            <a:endParaRPr lang="de-DE">
              <a:solidFill>
                <a:schemeClr val="bg1">
                  <a:lumMod val="75000"/>
                </a:schemeClr>
              </a:solidFill>
            </a:endParaRPr>
          </a:p>
        </p:txBody>
      </p:sp>
      <p:sp>
        <p:nvSpPr>
          <p:cNvPr id="3" name="Inhaltsplatzhalter 2"/>
          <p:cNvSpPr>
            <a:spLocks noGrp="1"/>
          </p:cNvSpPr>
          <p:nvPr>
            <p:ph idx="1"/>
          </p:nvPr>
        </p:nvSpPr>
        <p:spPr/>
        <p:txBody>
          <a:bodyPr/>
          <a:lstStyle/>
          <a:p>
            <a:pPr algn="just"/>
            <a:endParaRPr lang="de-DE" b="0"/>
          </a:p>
          <a:p>
            <a:pPr lvl="1"/>
            <a:endParaRPr lang="de-DE"/>
          </a:p>
        </p:txBody>
      </p:sp>
      <p:sp>
        <p:nvSpPr>
          <p:cNvPr id="4" name="Fußzeilenplatzhalter 3"/>
          <p:cNvSpPr>
            <a:spLocks noGrp="1"/>
          </p:cNvSpPr>
          <p:nvPr>
            <p:ph type="ftr" sz="quarter" idx="11"/>
          </p:nvPr>
        </p:nvSpPr>
        <p:spPr/>
        <p:txBody>
          <a:bodyPr/>
          <a:lstStyle/>
          <a:p>
            <a:r>
              <a:rPr lang="de-DE" sz="700">
                <a:ea typeface="MS PGothic" pitchFamily="34" charset="-128"/>
              </a:rPr>
              <a:t>Füreinander da. Miteinander stark.</a:t>
            </a:r>
          </a:p>
          <a:p>
            <a:br>
              <a:rPr lang="de-DE" sz="600">
                <a:ea typeface="MS PGothic" pitchFamily="34" charset="-128"/>
              </a:rPr>
            </a:br>
            <a:endParaRPr lang="de-DE"/>
          </a:p>
        </p:txBody>
      </p:sp>
      <p:sp>
        <p:nvSpPr>
          <p:cNvPr id="5" name="Foliennummernplatzhalter 4"/>
          <p:cNvSpPr>
            <a:spLocks noGrp="1"/>
          </p:cNvSpPr>
          <p:nvPr>
            <p:ph type="sldNum" sz="quarter" idx="12"/>
          </p:nvPr>
        </p:nvSpPr>
        <p:spPr/>
        <p:txBody>
          <a:bodyPr/>
          <a:lstStyle/>
          <a:p>
            <a:r>
              <a:rPr lang="de-DE"/>
              <a:t>2</a:t>
            </a:r>
          </a:p>
        </p:txBody>
      </p:sp>
      <p:sp>
        <p:nvSpPr>
          <p:cNvPr id="20" name="Inhaltsplatzhalter 2"/>
          <p:cNvSpPr txBox="1">
            <a:spLocks/>
          </p:cNvSpPr>
          <p:nvPr/>
        </p:nvSpPr>
        <p:spPr>
          <a:xfrm>
            <a:off x="1466995" y="1064072"/>
            <a:ext cx="6219680" cy="3599100"/>
          </a:xfrm>
          <a:prstGeom prst="rect">
            <a:avLst/>
          </a:prstGeom>
        </p:spPr>
        <p:txBody>
          <a:bodyPr vert="horz" lIns="0" tIns="0" rIns="0" bIns="0" rtlCol="0">
            <a:noAutofit/>
          </a:bodyPr>
          <a:lstStyle>
            <a:lvl1pPr marL="0" indent="0" algn="l" defTabSz="914377" rtl="0" eaLnBrk="1" latinLnBrk="0" hangingPunct="1">
              <a:lnSpc>
                <a:spcPts val="2000"/>
              </a:lnSpc>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377" rtl="0" eaLnBrk="1" latinLnBrk="0" hangingPunct="1">
              <a:lnSpc>
                <a:spcPts val="2000"/>
              </a:lnSpc>
              <a:spcBef>
                <a:spcPts val="2000"/>
              </a:spcBef>
              <a:buFont typeface="Arial" panose="020B0604020202020204" pitchFamily="34" charset="0"/>
              <a:buNone/>
              <a:defRPr sz="1600" b="1" kern="1200">
                <a:solidFill>
                  <a:schemeClr val="tx1"/>
                </a:solidFill>
                <a:latin typeface="+mn-lt"/>
                <a:ea typeface="+mn-ea"/>
                <a:cs typeface="+mn-cs"/>
              </a:defRPr>
            </a:lvl2pPr>
            <a:lvl3pPr marL="0" indent="0" algn="l" defTabSz="914377" rtl="0" eaLnBrk="1" latinLnBrk="0" hangingPunct="1">
              <a:lnSpc>
                <a:spcPts val="2000"/>
              </a:lnSpc>
              <a:spcBef>
                <a:spcPts val="0"/>
              </a:spcBef>
              <a:buFont typeface="Arial" panose="020B0604020202020204" pitchFamily="34" charset="0"/>
              <a:buNone/>
              <a:defRPr sz="1600" kern="1200">
                <a:solidFill>
                  <a:schemeClr val="tx1"/>
                </a:solidFill>
                <a:latin typeface="+mn-lt"/>
                <a:ea typeface="+mn-ea"/>
                <a:cs typeface="+mn-cs"/>
              </a:defRPr>
            </a:lvl3pPr>
            <a:lvl4pPr marL="180000" indent="-180000" algn="l" defTabSz="914377" rtl="0" eaLnBrk="1" latinLnBrk="0" hangingPunct="1">
              <a:lnSpc>
                <a:spcPts val="2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4pPr>
            <a:lvl5pPr marL="360000" indent="-180000" algn="l" defTabSz="914377" rtl="0" eaLnBrk="1" latinLnBrk="0" hangingPunct="1">
              <a:lnSpc>
                <a:spcPts val="2000"/>
              </a:lnSpc>
              <a:spcBef>
                <a:spcPts val="0"/>
              </a:spcBef>
              <a:buFont typeface="Arial" panose="020B0604020202020204" pitchFamily="34" charset="0"/>
              <a:buChar char="•"/>
              <a:defRPr sz="1600" kern="1200">
                <a:solidFill>
                  <a:schemeClr val="tx1"/>
                </a:solidFill>
                <a:latin typeface="+mn-lt"/>
                <a:ea typeface="+mn-ea"/>
                <a:cs typeface="+mn-cs"/>
              </a:defRPr>
            </a:lvl5pPr>
            <a:lvl6pPr marL="540000" indent="-180000" algn="l" defTabSz="914377" rtl="0" eaLnBrk="1" latinLnBrk="0" hangingPunct="1">
              <a:lnSpc>
                <a:spcPts val="2000"/>
              </a:lnSpc>
              <a:spcBef>
                <a:spcPts val="0"/>
              </a:spcBef>
              <a:buFont typeface="Symbol" panose="05050102010706020507" pitchFamily="18" charset="2"/>
              <a:buChar char="-"/>
              <a:defRPr sz="1600" kern="1200">
                <a:solidFill>
                  <a:schemeClr val="tx1"/>
                </a:solidFill>
                <a:latin typeface="+mn-lt"/>
                <a:ea typeface="+mn-ea"/>
                <a:cs typeface="+mn-cs"/>
              </a:defRPr>
            </a:lvl6pPr>
            <a:lvl7pPr marL="2971726" indent="-228594" algn="l" defTabSz="914377" rtl="0" eaLnBrk="1" latinLnBrk="0" hangingPunct="1">
              <a:lnSpc>
                <a:spcPts val="2000"/>
              </a:lnSpc>
              <a:spcBef>
                <a:spcPts val="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ts val="2000"/>
              </a:lnSpc>
              <a:spcBef>
                <a:spcPts val="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ts val="2000"/>
              </a:lnSpc>
              <a:spcBef>
                <a:spcPts val="0"/>
              </a:spcBef>
              <a:buFont typeface="Arial" panose="020B0604020202020204" pitchFamily="34" charset="0"/>
              <a:buChar char="•"/>
              <a:defRPr sz="1600" kern="1200">
                <a:solidFill>
                  <a:schemeClr val="tx1"/>
                </a:solidFill>
                <a:latin typeface="+mn-lt"/>
                <a:ea typeface="+mn-ea"/>
                <a:cs typeface="+mn-cs"/>
              </a:defRPr>
            </a:lvl9pPr>
          </a:lstStyle>
          <a:p>
            <a:pPr lvl="2"/>
            <a:endParaRPr lang="de-DE" sz="1200"/>
          </a:p>
        </p:txBody>
      </p:sp>
      <p:pic>
        <p:nvPicPr>
          <p:cNvPr id="17" name="IFRC-S2030-SG-GA-2019-presentation-EN-02_09.pdf" descr="IFRC-S2030-SG-GA-2019-presentation-EN-02_09.pdf">
            <a:extLst>
              <a:ext uri="{FF2B5EF4-FFF2-40B4-BE49-F238E27FC236}">
                <a16:creationId xmlns:a16="http://schemas.microsoft.com/office/drawing/2014/main" id="{76C80EEF-E1F4-4EA2-8E90-28534623D595}"/>
              </a:ext>
            </a:extLst>
          </p:cNvPr>
          <p:cNvPicPr>
            <a:picLocks noChangeAspect="1"/>
          </p:cNvPicPr>
          <p:nvPr/>
        </p:nvPicPr>
        <p:blipFill rotWithShape="1">
          <a:blip r:embed="rId3"/>
          <a:srcRect t="7892"/>
          <a:stretch/>
        </p:blipFill>
        <p:spPr>
          <a:xfrm>
            <a:off x="1457325" y="1357191"/>
            <a:ext cx="6243591" cy="3234835"/>
          </a:xfrm>
          <a:prstGeom prst="rect">
            <a:avLst/>
          </a:prstGeom>
          <a:ln w="12700">
            <a:miter lim="400000"/>
          </a:ln>
        </p:spPr>
      </p:pic>
      <p:sp>
        <p:nvSpPr>
          <p:cNvPr id="18" name="Rechteck 17">
            <a:extLst>
              <a:ext uri="{FF2B5EF4-FFF2-40B4-BE49-F238E27FC236}">
                <a16:creationId xmlns:a16="http://schemas.microsoft.com/office/drawing/2014/main" id="{342D51C4-961B-4CED-814B-92A8C2653A59}"/>
              </a:ext>
            </a:extLst>
          </p:cNvPr>
          <p:cNvSpPr/>
          <p:nvPr/>
        </p:nvSpPr>
        <p:spPr>
          <a:xfrm>
            <a:off x="1906170" y="2389072"/>
            <a:ext cx="866964"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a:solidFill>
                  <a:schemeClr val="tx1"/>
                </a:solidFill>
              </a:rPr>
              <a:t>Ziele</a:t>
            </a:r>
          </a:p>
        </p:txBody>
      </p:sp>
      <p:sp>
        <p:nvSpPr>
          <p:cNvPr id="19" name="Rechteck 18">
            <a:extLst>
              <a:ext uri="{FF2B5EF4-FFF2-40B4-BE49-F238E27FC236}">
                <a16:creationId xmlns:a16="http://schemas.microsoft.com/office/drawing/2014/main" id="{16372FC9-18B5-4CCD-899B-F3F97FB20834}"/>
              </a:ext>
            </a:extLst>
          </p:cNvPr>
          <p:cNvSpPr/>
          <p:nvPr/>
        </p:nvSpPr>
        <p:spPr>
          <a:xfrm>
            <a:off x="1906170" y="2646515"/>
            <a:ext cx="1597010" cy="31491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a:solidFill>
                  <a:schemeClr val="tx1"/>
                </a:solidFill>
              </a:rPr>
              <a:t>Herausforderungen</a:t>
            </a:r>
          </a:p>
        </p:txBody>
      </p:sp>
      <p:sp>
        <p:nvSpPr>
          <p:cNvPr id="21" name="Rechteck 20">
            <a:extLst>
              <a:ext uri="{FF2B5EF4-FFF2-40B4-BE49-F238E27FC236}">
                <a16:creationId xmlns:a16="http://schemas.microsoft.com/office/drawing/2014/main" id="{3D34E2C3-3783-4F18-9047-0BA50CEB01A6}"/>
              </a:ext>
            </a:extLst>
          </p:cNvPr>
          <p:cNvSpPr/>
          <p:nvPr/>
        </p:nvSpPr>
        <p:spPr>
          <a:xfrm>
            <a:off x="1906170" y="3001012"/>
            <a:ext cx="2223815" cy="235974"/>
          </a:xfrm>
          <a:prstGeom prst="rect">
            <a:avLst/>
          </a:prstGeom>
          <a:solidFill>
            <a:srgbClr val="D6E6EA"/>
          </a:solidFill>
          <a:ln>
            <a:solidFill>
              <a:srgbClr val="D6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a:solidFill>
                  <a:schemeClr val="tx1"/>
                </a:solidFill>
              </a:rPr>
              <a:t>Veränderungen</a:t>
            </a:r>
          </a:p>
        </p:txBody>
      </p:sp>
      <p:sp>
        <p:nvSpPr>
          <p:cNvPr id="11" name="Rectangle 8">
            <a:extLst>
              <a:ext uri="{FF2B5EF4-FFF2-40B4-BE49-F238E27FC236}">
                <a16:creationId xmlns:a16="http://schemas.microsoft.com/office/drawing/2014/main" id="{E45D3382-7515-492B-A8C9-6CAE2B89E7ED}"/>
              </a:ext>
            </a:extLst>
          </p:cNvPr>
          <p:cNvSpPr>
            <a:spLocks noChangeAspect="1"/>
          </p:cNvSpPr>
          <p:nvPr/>
        </p:nvSpPr>
        <p:spPr>
          <a:xfrm>
            <a:off x="1495247" y="4329041"/>
            <a:ext cx="2223815" cy="235974"/>
          </a:xfrm>
          <a:prstGeom prst="rect">
            <a:avLst/>
          </a:prstGeom>
          <a:solidFill>
            <a:srgbClr val="8CBDCA"/>
          </a:solidFill>
          <a:ln w="38100">
            <a:noFill/>
          </a:ln>
        </p:spPr>
        <p:txBody>
          <a:bodyPr wrap="square" lIns="80981" tIns="80981" rIns="80981" bIns="80981" anchor="t" anchorCtr="0">
            <a:noAutofit/>
          </a:bodyPr>
          <a:lstStyle/>
          <a:p>
            <a:pPr defTabSz="685583">
              <a:lnSpc>
                <a:spcPct val="90000"/>
              </a:lnSpc>
              <a:spcAft>
                <a:spcPts val="169"/>
              </a:spcAft>
            </a:pPr>
            <a:r>
              <a:rPr lang="en-GB" sz="975" b="1">
                <a:ea typeface="Verdana"/>
                <a:hlinkClick r:id="rId4"/>
              </a:rPr>
              <a:t>https://www.ifrc.org/strategy-2030</a:t>
            </a:r>
            <a:r>
              <a:rPr lang="en-GB" sz="975" b="1">
                <a:ea typeface="Verdana"/>
              </a:rPr>
              <a:t> </a:t>
            </a:r>
            <a:endParaRPr lang="en-GB" sz="975">
              <a:ea typeface="Verdana"/>
              <a:cs typeface="Verdana"/>
            </a:endParaRPr>
          </a:p>
        </p:txBody>
      </p:sp>
    </p:spTree>
    <p:extLst>
      <p:ext uri="{BB962C8B-B14F-4D97-AF65-F5344CB8AC3E}">
        <p14:creationId xmlns:p14="http://schemas.microsoft.com/office/powerpoint/2010/main" val="6831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52193CC8-EB7B-4B36-B4E2-EA4ABE4B5C7E}"/>
              </a:ext>
            </a:extLst>
          </p:cNvPr>
          <p:cNvSpPr>
            <a:spLocks noGrp="1" noRot="1" noMove="1" noResize="1" noEditPoints="1" noAdjustHandles="1" noChangeArrowheads="1" noChangeShapeType="1"/>
          </p:cNvSpPr>
          <p:nvPr/>
        </p:nvSpPr>
        <p:spPr>
          <a:xfrm>
            <a:off x="1" y="1406225"/>
            <a:ext cx="9144000" cy="3017287"/>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Titel 1">
            <a:extLst>
              <a:ext uri="{FF2B5EF4-FFF2-40B4-BE49-F238E27FC236}">
                <a16:creationId xmlns:a16="http://schemas.microsoft.com/office/drawing/2014/main" id="{5BCC64A2-0614-4117-BD62-22B9DA6F5F07}"/>
              </a:ext>
            </a:extLst>
          </p:cNvPr>
          <p:cNvSpPr>
            <a:spLocks noGrp="1"/>
          </p:cNvSpPr>
          <p:nvPr>
            <p:ph type="title"/>
          </p:nvPr>
        </p:nvSpPr>
        <p:spPr/>
        <p:txBody>
          <a:bodyPr/>
          <a:lstStyle/>
          <a:p>
            <a:r>
              <a:rPr lang="de-DE">
                <a:latin typeface="Georgia"/>
              </a:rPr>
              <a:t>Neben dem Umsetzungsprogramm werden die DRK-Gliederungen auch direkt unterstützt.</a:t>
            </a:r>
            <a:endParaRPr lang="de-DE"/>
          </a:p>
        </p:txBody>
      </p:sp>
      <p:sp>
        <p:nvSpPr>
          <p:cNvPr id="4" name="Fußzeilenplatzhalter 3">
            <a:extLst>
              <a:ext uri="{FF2B5EF4-FFF2-40B4-BE49-F238E27FC236}">
                <a16:creationId xmlns:a16="http://schemas.microsoft.com/office/drawing/2014/main" id="{4A5253D6-1B04-4FF5-A02D-341FAC462C80}"/>
              </a:ext>
            </a:extLst>
          </p:cNvPr>
          <p:cNvSpPr>
            <a:spLocks noGrp="1"/>
          </p:cNvSpPr>
          <p:nvPr>
            <p:ph type="ftr" sz="quarter" idx="11"/>
          </p:nvPr>
        </p:nvSpPr>
        <p:spPr/>
        <p:txBody>
          <a:bodyPr/>
          <a:lstStyle/>
          <a:p>
            <a:r>
              <a:rPr lang="de-DE"/>
              <a:t>Füreinander da. Miteinander stark.</a:t>
            </a:r>
          </a:p>
        </p:txBody>
      </p:sp>
      <p:sp>
        <p:nvSpPr>
          <p:cNvPr id="5" name="Foliennummernplatzhalter 4">
            <a:extLst>
              <a:ext uri="{FF2B5EF4-FFF2-40B4-BE49-F238E27FC236}">
                <a16:creationId xmlns:a16="http://schemas.microsoft.com/office/drawing/2014/main" id="{4E650899-14B4-42CD-97B1-5187E9FDAF6E}"/>
              </a:ext>
            </a:extLst>
          </p:cNvPr>
          <p:cNvSpPr>
            <a:spLocks noGrp="1"/>
          </p:cNvSpPr>
          <p:nvPr>
            <p:ph type="sldNum" sz="quarter" idx="12"/>
          </p:nvPr>
        </p:nvSpPr>
        <p:spPr/>
        <p:txBody>
          <a:bodyPr/>
          <a:lstStyle/>
          <a:p>
            <a:fld id="{EADB90F9-9C8B-4738-A50E-8F04301A8C13}" type="slidenum">
              <a:rPr lang="de-DE" smtClean="0"/>
              <a:t>20</a:t>
            </a:fld>
            <a:endParaRPr lang="de-DE"/>
          </a:p>
        </p:txBody>
      </p:sp>
      <p:sp>
        <p:nvSpPr>
          <p:cNvPr id="21" name="object 14">
            <a:extLst>
              <a:ext uri="{FF2B5EF4-FFF2-40B4-BE49-F238E27FC236}">
                <a16:creationId xmlns:a16="http://schemas.microsoft.com/office/drawing/2014/main" id="{E9824BB1-BBAF-4229-BCD1-D885C9D4B1FD}"/>
              </a:ext>
            </a:extLst>
          </p:cNvPr>
          <p:cNvSpPr/>
          <p:nvPr/>
        </p:nvSpPr>
        <p:spPr>
          <a:xfrm>
            <a:off x="3907331" y="2382495"/>
            <a:ext cx="1715680" cy="1681165"/>
          </a:xfrm>
          <a:custGeom>
            <a:avLst/>
            <a:gdLst/>
            <a:ahLst/>
            <a:cxnLst/>
            <a:rect l="l" t="t" r="r" b="b"/>
            <a:pathLst>
              <a:path w="2451100" h="2451100">
                <a:moveTo>
                  <a:pt x="1225295" y="0"/>
                </a:moveTo>
                <a:lnTo>
                  <a:pt x="1177186" y="927"/>
                </a:lnTo>
                <a:lnTo>
                  <a:pt x="1129547" y="3686"/>
                </a:lnTo>
                <a:lnTo>
                  <a:pt x="1082411" y="8244"/>
                </a:lnTo>
                <a:lnTo>
                  <a:pt x="1035812" y="14565"/>
                </a:lnTo>
                <a:lnTo>
                  <a:pt x="989785" y="22616"/>
                </a:lnTo>
                <a:lnTo>
                  <a:pt x="944364" y="32363"/>
                </a:lnTo>
                <a:lnTo>
                  <a:pt x="899583" y="43772"/>
                </a:lnTo>
                <a:lnTo>
                  <a:pt x="855475" y="56809"/>
                </a:lnTo>
                <a:lnTo>
                  <a:pt x="812076" y="71439"/>
                </a:lnTo>
                <a:lnTo>
                  <a:pt x="769419" y="87628"/>
                </a:lnTo>
                <a:lnTo>
                  <a:pt x="727537" y="105343"/>
                </a:lnTo>
                <a:lnTo>
                  <a:pt x="686466" y="124550"/>
                </a:lnTo>
                <a:lnTo>
                  <a:pt x="646239" y="145214"/>
                </a:lnTo>
                <a:lnTo>
                  <a:pt x="606890" y="167301"/>
                </a:lnTo>
                <a:lnTo>
                  <a:pt x="568454" y="190777"/>
                </a:lnTo>
                <a:lnTo>
                  <a:pt x="530964" y="215609"/>
                </a:lnTo>
                <a:lnTo>
                  <a:pt x="494454" y="241761"/>
                </a:lnTo>
                <a:lnTo>
                  <a:pt x="458959" y="269201"/>
                </a:lnTo>
                <a:lnTo>
                  <a:pt x="424512" y="297894"/>
                </a:lnTo>
                <a:lnTo>
                  <a:pt x="391149" y="327805"/>
                </a:lnTo>
                <a:lnTo>
                  <a:pt x="358902" y="358902"/>
                </a:lnTo>
                <a:lnTo>
                  <a:pt x="327805" y="391149"/>
                </a:lnTo>
                <a:lnTo>
                  <a:pt x="297894" y="424512"/>
                </a:lnTo>
                <a:lnTo>
                  <a:pt x="269201" y="458959"/>
                </a:lnTo>
                <a:lnTo>
                  <a:pt x="241761" y="494454"/>
                </a:lnTo>
                <a:lnTo>
                  <a:pt x="215609" y="530964"/>
                </a:lnTo>
                <a:lnTo>
                  <a:pt x="190777" y="568454"/>
                </a:lnTo>
                <a:lnTo>
                  <a:pt x="167301" y="606890"/>
                </a:lnTo>
                <a:lnTo>
                  <a:pt x="145214" y="646239"/>
                </a:lnTo>
                <a:lnTo>
                  <a:pt x="124550" y="686466"/>
                </a:lnTo>
                <a:lnTo>
                  <a:pt x="105343" y="727537"/>
                </a:lnTo>
                <a:lnTo>
                  <a:pt x="87628" y="769419"/>
                </a:lnTo>
                <a:lnTo>
                  <a:pt x="71439" y="812076"/>
                </a:lnTo>
                <a:lnTo>
                  <a:pt x="56809" y="855475"/>
                </a:lnTo>
                <a:lnTo>
                  <a:pt x="43772" y="899583"/>
                </a:lnTo>
                <a:lnTo>
                  <a:pt x="32363" y="944364"/>
                </a:lnTo>
                <a:lnTo>
                  <a:pt x="22616" y="989785"/>
                </a:lnTo>
                <a:lnTo>
                  <a:pt x="14565" y="1035812"/>
                </a:lnTo>
                <a:lnTo>
                  <a:pt x="8244" y="1082411"/>
                </a:lnTo>
                <a:lnTo>
                  <a:pt x="3686" y="1129547"/>
                </a:lnTo>
                <a:lnTo>
                  <a:pt x="927" y="1177186"/>
                </a:lnTo>
                <a:lnTo>
                  <a:pt x="0" y="1225296"/>
                </a:lnTo>
                <a:lnTo>
                  <a:pt x="927" y="1273405"/>
                </a:lnTo>
                <a:lnTo>
                  <a:pt x="3686" y="1321044"/>
                </a:lnTo>
                <a:lnTo>
                  <a:pt x="8244" y="1368180"/>
                </a:lnTo>
                <a:lnTo>
                  <a:pt x="14565" y="1414779"/>
                </a:lnTo>
                <a:lnTo>
                  <a:pt x="22616" y="1460806"/>
                </a:lnTo>
                <a:lnTo>
                  <a:pt x="32363" y="1506227"/>
                </a:lnTo>
                <a:lnTo>
                  <a:pt x="43772" y="1551008"/>
                </a:lnTo>
                <a:lnTo>
                  <a:pt x="56809" y="1595116"/>
                </a:lnTo>
                <a:lnTo>
                  <a:pt x="71439" y="1638515"/>
                </a:lnTo>
                <a:lnTo>
                  <a:pt x="87628" y="1681172"/>
                </a:lnTo>
                <a:lnTo>
                  <a:pt x="105343" y="1723054"/>
                </a:lnTo>
                <a:lnTo>
                  <a:pt x="124550" y="1764125"/>
                </a:lnTo>
                <a:lnTo>
                  <a:pt x="145214" y="1804352"/>
                </a:lnTo>
                <a:lnTo>
                  <a:pt x="167301" y="1843701"/>
                </a:lnTo>
                <a:lnTo>
                  <a:pt x="190777" y="1882137"/>
                </a:lnTo>
                <a:lnTo>
                  <a:pt x="215609" y="1919627"/>
                </a:lnTo>
                <a:lnTo>
                  <a:pt x="241761" y="1956137"/>
                </a:lnTo>
                <a:lnTo>
                  <a:pt x="269201" y="1991632"/>
                </a:lnTo>
                <a:lnTo>
                  <a:pt x="297894" y="2026079"/>
                </a:lnTo>
                <a:lnTo>
                  <a:pt x="327805" y="2059442"/>
                </a:lnTo>
                <a:lnTo>
                  <a:pt x="358901" y="2091690"/>
                </a:lnTo>
                <a:lnTo>
                  <a:pt x="391149" y="2122786"/>
                </a:lnTo>
                <a:lnTo>
                  <a:pt x="424512" y="2152697"/>
                </a:lnTo>
                <a:lnTo>
                  <a:pt x="458959" y="2181390"/>
                </a:lnTo>
                <a:lnTo>
                  <a:pt x="494454" y="2208830"/>
                </a:lnTo>
                <a:lnTo>
                  <a:pt x="530964" y="2234982"/>
                </a:lnTo>
                <a:lnTo>
                  <a:pt x="568454" y="2259814"/>
                </a:lnTo>
                <a:lnTo>
                  <a:pt x="606890" y="2283290"/>
                </a:lnTo>
                <a:lnTo>
                  <a:pt x="646239" y="2305377"/>
                </a:lnTo>
                <a:lnTo>
                  <a:pt x="686466" y="2326041"/>
                </a:lnTo>
                <a:lnTo>
                  <a:pt x="727537" y="2345248"/>
                </a:lnTo>
                <a:lnTo>
                  <a:pt x="769419" y="2362963"/>
                </a:lnTo>
                <a:lnTo>
                  <a:pt x="812076" y="2379152"/>
                </a:lnTo>
                <a:lnTo>
                  <a:pt x="855475" y="2393782"/>
                </a:lnTo>
                <a:lnTo>
                  <a:pt x="899583" y="2406819"/>
                </a:lnTo>
                <a:lnTo>
                  <a:pt x="944364" y="2418228"/>
                </a:lnTo>
                <a:lnTo>
                  <a:pt x="989785" y="2427975"/>
                </a:lnTo>
                <a:lnTo>
                  <a:pt x="1035812" y="2436026"/>
                </a:lnTo>
                <a:lnTo>
                  <a:pt x="1082411" y="2442347"/>
                </a:lnTo>
                <a:lnTo>
                  <a:pt x="1129547" y="2446905"/>
                </a:lnTo>
                <a:lnTo>
                  <a:pt x="1177186" y="2449664"/>
                </a:lnTo>
                <a:lnTo>
                  <a:pt x="1225295" y="2450592"/>
                </a:lnTo>
                <a:lnTo>
                  <a:pt x="1273405" y="2449664"/>
                </a:lnTo>
                <a:lnTo>
                  <a:pt x="1321044" y="2446905"/>
                </a:lnTo>
                <a:lnTo>
                  <a:pt x="1368180" y="2442347"/>
                </a:lnTo>
                <a:lnTo>
                  <a:pt x="1414779" y="2436026"/>
                </a:lnTo>
                <a:lnTo>
                  <a:pt x="1460806" y="2427975"/>
                </a:lnTo>
                <a:lnTo>
                  <a:pt x="1506227" y="2418228"/>
                </a:lnTo>
                <a:lnTo>
                  <a:pt x="1551008" y="2406819"/>
                </a:lnTo>
                <a:lnTo>
                  <a:pt x="1595116" y="2393782"/>
                </a:lnTo>
                <a:lnTo>
                  <a:pt x="1638515" y="2379152"/>
                </a:lnTo>
                <a:lnTo>
                  <a:pt x="1681172" y="2362963"/>
                </a:lnTo>
                <a:lnTo>
                  <a:pt x="1723054" y="2345248"/>
                </a:lnTo>
                <a:lnTo>
                  <a:pt x="1764125" y="2326041"/>
                </a:lnTo>
                <a:lnTo>
                  <a:pt x="1804352" y="2305377"/>
                </a:lnTo>
                <a:lnTo>
                  <a:pt x="1843701" y="2283290"/>
                </a:lnTo>
                <a:lnTo>
                  <a:pt x="1882137" y="2259814"/>
                </a:lnTo>
                <a:lnTo>
                  <a:pt x="1919627" y="2234982"/>
                </a:lnTo>
                <a:lnTo>
                  <a:pt x="1956137" y="2208830"/>
                </a:lnTo>
                <a:lnTo>
                  <a:pt x="1991632" y="2181390"/>
                </a:lnTo>
                <a:lnTo>
                  <a:pt x="2026079" y="2152697"/>
                </a:lnTo>
                <a:lnTo>
                  <a:pt x="2059442" y="2122786"/>
                </a:lnTo>
                <a:lnTo>
                  <a:pt x="2091689" y="2091689"/>
                </a:lnTo>
                <a:lnTo>
                  <a:pt x="2122786" y="2059442"/>
                </a:lnTo>
                <a:lnTo>
                  <a:pt x="2152697" y="2026079"/>
                </a:lnTo>
                <a:lnTo>
                  <a:pt x="2181390" y="1991632"/>
                </a:lnTo>
                <a:lnTo>
                  <a:pt x="2208830" y="1956137"/>
                </a:lnTo>
                <a:lnTo>
                  <a:pt x="2234982" y="1919627"/>
                </a:lnTo>
                <a:lnTo>
                  <a:pt x="2259814" y="1882137"/>
                </a:lnTo>
                <a:lnTo>
                  <a:pt x="2283290" y="1843701"/>
                </a:lnTo>
                <a:lnTo>
                  <a:pt x="2305377" y="1804352"/>
                </a:lnTo>
                <a:lnTo>
                  <a:pt x="2326041" y="1764125"/>
                </a:lnTo>
                <a:lnTo>
                  <a:pt x="2345248" y="1723054"/>
                </a:lnTo>
                <a:lnTo>
                  <a:pt x="2362963" y="1681172"/>
                </a:lnTo>
                <a:lnTo>
                  <a:pt x="2379152" y="1638515"/>
                </a:lnTo>
                <a:lnTo>
                  <a:pt x="2393782" y="1595116"/>
                </a:lnTo>
                <a:lnTo>
                  <a:pt x="2406819" y="1551008"/>
                </a:lnTo>
                <a:lnTo>
                  <a:pt x="2418228" y="1506227"/>
                </a:lnTo>
                <a:lnTo>
                  <a:pt x="2427975" y="1460806"/>
                </a:lnTo>
                <a:lnTo>
                  <a:pt x="2436026" y="1414779"/>
                </a:lnTo>
                <a:lnTo>
                  <a:pt x="2442347" y="1368180"/>
                </a:lnTo>
                <a:lnTo>
                  <a:pt x="2446905" y="1321044"/>
                </a:lnTo>
                <a:lnTo>
                  <a:pt x="2449664" y="1273405"/>
                </a:lnTo>
                <a:lnTo>
                  <a:pt x="2450591" y="1225296"/>
                </a:lnTo>
                <a:lnTo>
                  <a:pt x="2449664" y="1177186"/>
                </a:lnTo>
                <a:lnTo>
                  <a:pt x="2446905" y="1129547"/>
                </a:lnTo>
                <a:lnTo>
                  <a:pt x="2442347" y="1082411"/>
                </a:lnTo>
                <a:lnTo>
                  <a:pt x="2436026" y="1035812"/>
                </a:lnTo>
                <a:lnTo>
                  <a:pt x="2427975" y="989785"/>
                </a:lnTo>
                <a:lnTo>
                  <a:pt x="2418228" y="944364"/>
                </a:lnTo>
                <a:lnTo>
                  <a:pt x="2406819" y="899583"/>
                </a:lnTo>
                <a:lnTo>
                  <a:pt x="2393782" y="855475"/>
                </a:lnTo>
                <a:lnTo>
                  <a:pt x="2379152" y="812076"/>
                </a:lnTo>
                <a:lnTo>
                  <a:pt x="2362963" y="769419"/>
                </a:lnTo>
                <a:lnTo>
                  <a:pt x="2345248" y="727537"/>
                </a:lnTo>
                <a:lnTo>
                  <a:pt x="2326041" y="686466"/>
                </a:lnTo>
                <a:lnTo>
                  <a:pt x="2305377" y="646239"/>
                </a:lnTo>
                <a:lnTo>
                  <a:pt x="2283290" y="606890"/>
                </a:lnTo>
                <a:lnTo>
                  <a:pt x="2259814" y="568454"/>
                </a:lnTo>
                <a:lnTo>
                  <a:pt x="2234982" y="530964"/>
                </a:lnTo>
                <a:lnTo>
                  <a:pt x="2208830" y="494454"/>
                </a:lnTo>
                <a:lnTo>
                  <a:pt x="2181390" y="458959"/>
                </a:lnTo>
                <a:lnTo>
                  <a:pt x="2152697" y="424512"/>
                </a:lnTo>
                <a:lnTo>
                  <a:pt x="2122786" y="391149"/>
                </a:lnTo>
                <a:lnTo>
                  <a:pt x="2091689" y="358902"/>
                </a:lnTo>
                <a:lnTo>
                  <a:pt x="2059442" y="327805"/>
                </a:lnTo>
                <a:lnTo>
                  <a:pt x="2026079" y="297894"/>
                </a:lnTo>
                <a:lnTo>
                  <a:pt x="1991632" y="269201"/>
                </a:lnTo>
                <a:lnTo>
                  <a:pt x="1956137" y="241761"/>
                </a:lnTo>
                <a:lnTo>
                  <a:pt x="1919627" y="215609"/>
                </a:lnTo>
                <a:lnTo>
                  <a:pt x="1882137" y="190777"/>
                </a:lnTo>
                <a:lnTo>
                  <a:pt x="1843701" y="167301"/>
                </a:lnTo>
                <a:lnTo>
                  <a:pt x="1804352" y="145214"/>
                </a:lnTo>
                <a:lnTo>
                  <a:pt x="1764125" y="124550"/>
                </a:lnTo>
                <a:lnTo>
                  <a:pt x="1723054" y="105343"/>
                </a:lnTo>
                <a:lnTo>
                  <a:pt x="1681172" y="87628"/>
                </a:lnTo>
                <a:lnTo>
                  <a:pt x="1638515" y="71439"/>
                </a:lnTo>
                <a:lnTo>
                  <a:pt x="1595116" y="56809"/>
                </a:lnTo>
                <a:lnTo>
                  <a:pt x="1551008" y="43772"/>
                </a:lnTo>
                <a:lnTo>
                  <a:pt x="1506227" y="32363"/>
                </a:lnTo>
                <a:lnTo>
                  <a:pt x="1460806" y="22616"/>
                </a:lnTo>
                <a:lnTo>
                  <a:pt x="1414779" y="14565"/>
                </a:lnTo>
                <a:lnTo>
                  <a:pt x="1368180" y="8244"/>
                </a:lnTo>
                <a:lnTo>
                  <a:pt x="1321044" y="3686"/>
                </a:lnTo>
                <a:lnTo>
                  <a:pt x="1273405" y="927"/>
                </a:lnTo>
                <a:lnTo>
                  <a:pt x="1225295" y="0"/>
                </a:lnTo>
                <a:close/>
              </a:path>
            </a:pathLst>
          </a:custGeom>
          <a:solidFill>
            <a:srgbClr val="E60005"/>
          </a:solidFill>
        </p:spPr>
        <p:txBody>
          <a:bodyPr wrap="square" lIns="0" tIns="0" rIns="0" bIns="0" rtlCol="0"/>
          <a:lstStyle/>
          <a:p>
            <a:endParaRPr sz="1013"/>
          </a:p>
        </p:txBody>
      </p:sp>
      <p:sp>
        <p:nvSpPr>
          <p:cNvPr id="23" name="object 15">
            <a:extLst>
              <a:ext uri="{FF2B5EF4-FFF2-40B4-BE49-F238E27FC236}">
                <a16:creationId xmlns:a16="http://schemas.microsoft.com/office/drawing/2014/main" id="{0E4C5276-169C-4EC7-AE58-BBC26ECE4314}"/>
              </a:ext>
            </a:extLst>
          </p:cNvPr>
          <p:cNvSpPr txBox="1"/>
          <p:nvPr/>
        </p:nvSpPr>
        <p:spPr>
          <a:xfrm>
            <a:off x="4038441" y="3042734"/>
            <a:ext cx="1505710" cy="347242"/>
          </a:xfrm>
          <a:prstGeom prst="rect">
            <a:avLst/>
          </a:prstGeom>
        </p:spPr>
        <p:txBody>
          <a:bodyPr vert="horz" wrap="square" lIns="0" tIns="2381" rIns="0" bIns="0" rtlCol="0" anchor="t">
            <a:spAutoFit/>
          </a:bodyPr>
          <a:lstStyle/>
          <a:p>
            <a:pPr marR="3810" algn="ctr">
              <a:lnSpc>
                <a:spcPts val="1350"/>
              </a:lnSpc>
            </a:pPr>
            <a:r>
              <a:rPr lang="de-DE" sz="1050">
                <a:solidFill>
                  <a:srgbClr val="EBF5FF"/>
                </a:solidFill>
                <a:latin typeface="Arial"/>
                <a:cs typeface="Arial"/>
              </a:rPr>
              <a:t>Umsetzung der </a:t>
            </a:r>
          </a:p>
          <a:p>
            <a:pPr marR="3810" algn="ctr">
              <a:lnSpc>
                <a:spcPts val="1350"/>
              </a:lnSpc>
            </a:pPr>
            <a:r>
              <a:rPr lang="de-DE" sz="1050">
                <a:solidFill>
                  <a:srgbClr val="EBF5FF"/>
                </a:solidFill>
                <a:latin typeface="Arial"/>
                <a:cs typeface="Arial"/>
              </a:rPr>
              <a:t>DRK-Strategie 2030</a:t>
            </a:r>
            <a:endParaRPr lang="de-DE" sz="1013"/>
          </a:p>
        </p:txBody>
      </p:sp>
      <p:sp>
        <p:nvSpPr>
          <p:cNvPr id="25" name="object 4">
            <a:extLst>
              <a:ext uri="{FF2B5EF4-FFF2-40B4-BE49-F238E27FC236}">
                <a16:creationId xmlns:a16="http://schemas.microsoft.com/office/drawing/2014/main" id="{64A6A8FF-2835-4610-A224-ECC4FD3E95EE}"/>
              </a:ext>
            </a:extLst>
          </p:cNvPr>
          <p:cNvSpPr/>
          <p:nvPr/>
        </p:nvSpPr>
        <p:spPr>
          <a:xfrm>
            <a:off x="5717079" y="2605987"/>
            <a:ext cx="1634753" cy="1546913"/>
          </a:xfrm>
          <a:custGeom>
            <a:avLst/>
            <a:gdLst/>
            <a:ahLst/>
            <a:cxnLst/>
            <a:rect l="l" t="t" r="r" b="b"/>
            <a:pathLst>
              <a:path w="1827529" h="1826260">
                <a:moveTo>
                  <a:pt x="0" y="912876"/>
                </a:moveTo>
                <a:lnTo>
                  <a:pt x="1266" y="864392"/>
                </a:lnTo>
                <a:lnTo>
                  <a:pt x="5023" y="816567"/>
                </a:lnTo>
                <a:lnTo>
                  <a:pt x="11208" y="769465"/>
                </a:lnTo>
                <a:lnTo>
                  <a:pt x="19758" y="723148"/>
                </a:lnTo>
                <a:lnTo>
                  <a:pt x="30609" y="677680"/>
                </a:lnTo>
                <a:lnTo>
                  <a:pt x="43698" y="633124"/>
                </a:lnTo>
                <a:lnTo>
                  <a:pt x="58962" y="589542"/>
                </a:lnTo>
                <a:lnTo>
                  <a:pt x="76339" y="546998"/>
                </a:lnTo>
                <a:lnTo>
                  <a:pt x="95764" y="505555"/>
                </a:lnTo>
                <a:lnTo>
                  <a:pt x="117174" y="465276"/>
                </a:lnTo>
                <a:lnTo>
                  <a:pt x="140508" y="426224"/>
                </a:lnTo>
                <a:lnTo>
                  <a:pt x="165700" y="388462"/>
                </a:lnTo>
                <a:lnTo>
                  <a:pt x="192689" y="352054"/>
                </a:lnTo>
                <a:lnTo>
                  <a:pt x="221411" y="317061"/>
                </a:lnTo>
                <a:lnTo>
                  <a:pt x="251802" y="283548"/>
                </a:lnTo>
                <a:lnTo>
                  <a:pt x="283800" y="251578"/>
                </a:lnTo>
                <a:lnTo>
                  <a:pt x="317342" y="221213"/>
                </a:lnTo>
                <a:lnTo>
                  <a:pt x="352365" y="192516"/>
                </a:lnTo>
                <a:lnTo>
                  <a:pt x="388804" y="165551"/>
                </a:lnTo>
                <a:lnTo>
                  <a:pt x="426598" y="140381"/>
                </a:lnTo>
                <a:lnTo>
                  <a:pt x="465682" y="117068"/>
                </a:lnTo>
                <a:lnTo>
                  <a:pt x="505995" y="95677"/>
                </a:lnTo>
                <a:lnTo>
                  <a:pt x="547472" y="76269"/>
                </a:lnTo>
                <a:lnTo>
                  <a:pt x="590050" y="58909"/>
                </a:lnTo>
                <a:lnTo>
                  <a:pt x="633667" y="43658"/>
                </a:lnTo>
                <a:lnTo>
                  <a:pt x="678259" y="30581"/>
                </a:lnTo>
                <a:lnTo>
                  <a:pt x="723764" y="19740"/>
                </a:lnTo>
                <a:lnTo>
                  <a:pt x="770117" y="11198"/>
                </a:lnTo>
                <a:lnTo>
                  <a:pt x="817255" y="5019"/>
                </a:lnTo>
                <a:lnTo>
                  <a:pt x="865117" y="1265"/>
                </a:lnTo>
                <a:lnTo>
                  <a:pt x="913638" y="0"/>
                </a:lnTo>
                <a:lnTo>
                  <a:pt x="962158" y="1265"/>
                </a:lnTo>
                <a:lnTo>
                  <a:pt x="1010020" y="5019"/>
                </a:lnTo>
                <a:lnTo>
                  <a:pt x="1057158" y="11198"/>
                </a:lnTo>
                <a:lnTo>
                  <a:pt x="1103511" y="19740"/>
                </a:lnTo>
                <a:lnTo>
                  <a:pt x="1149016" y="30581"/>
                </a:lnTo>
                <a:lnTo>
                  <a:pt x="1193608" y="43658"/>
                </a:lnTo>
                <a:lnTo>
                  <a:pt x="1237225" y="58909"/>
                </a:lnTo>
                <a:lnTo>
                  <a:pt x="1279803" y="76269"/>
                </a:lnTo>
                <a:lnTo>
                  <a:pt x="1321280" y="95677"/>
                </a:lnTo>
                <a:lnTo>
                  <a:pt x="1361593" y="117068"/>
                </a:lnTo>
                <a:lnTo>
                  <a:pt x="1400677" y="140381"/>
                </a:lnTo>
                <a:lnTo>
                  <a:pt x="1438471" y="165551"/>
                </a:lnTo>
                <a:lnTo>
                  <a:pt x="1474910" y="192516"/>
                </a:lnTo>
                <a:lnTo>
                  <a:pt x="1509933" y="221213"/>
                </a:lnTo>
                <a:lnTo>
                  <a:pt x="1543475" y="251578"/>
                </a:lnTo>
                <a:lnTo>
                  <a:pt x="1575473" y="283548"/>
                </a:lnTo>
                <a:lnTo>
                  <a:pt x="1605864" y="317061"/>
                </a:lnTo>
                <a:lnTo>
                  <a:pt x="1634586" y="352054"/>
                </a:lnTo>
                <a:lnTo>
                  <a:pt x="1661575" y="388462"/>
                </a:lnTo>
                <a:lnTo>
                  <a:pt x="1686767" y="426224"/>
                </a:lnTo>
                <a:lnTo>
                  <a:pt x="1710101" y="465276"/>
                </a:lnTo>
                <a:lnTo>
                  <a:pt x="1731511" y="505555"/>
                </a:lnTo>
                <a:lnTo>
                  <a:pt x="1750936" y="546998"/>
                </a:lnTo>
                <a:lnTo>
                  <a:pt x="1768313" y="589542"/>
                </a:lnTo>
                <a:lnTo>
                  <a:pt x="1783577" y="633124"/>
                </a:lnTo>
                <a:lnTo>
                  <a:pt x="1796666" y="677680"/>
                </a:lnTo>
                <a:lnTo>
                  <a:pt x="1807517" y="723148"/>
                </a:lnTo>
                <a:lnTo>
                  <a:pt x="1816067" y="769465"/>
                </a:lnTo>
                <a:lnTo>
                  <a:pt x="1822252" y="816567"/>
                </a:lnTo>
                <a:lnTo>
                  <a:pt x="1826009" y="864392"/>
                </a:lnTo>
                <a:lnTo>
                  <a:pt x="1827275" y="912876"/>
                </a:lnTo>
                <a:lnTo>
                  <a:pt x="1826009" y="961357"/>
                </a:lnTo>
                <a:lnTo>
                  <a:pt x="1822252" y="1009180"/>
                </a:lnTo>
                <a:lnTo>
                  <a:pt x="1816067" y="1056280"/>
                </a:lnTo>
                <a:lnTo>
                  <a:pt x="1807517" y="1102595"/>
                </a:lnTo>
                <a:lnTo>
                  <a:pt x="1796666" y="1148062"/>
                </a:lnTo>
                <a:lnTo>
                  <a:pt x="1783577" y="1192618"/>
                </a:lnTo>
                <a:lnTo>
                  <a:pt x="1768313" y="1236199"/>
                </a:lnTo>
                <a:lnTo>
                  <a:pt x="1750936" y="1278742"/>
                </a:lnTo>
                <a:lnTo>
                  <a:pt x="1731511" y="1320185"/>
                </a:lnTo>
                <a:lnTo>
                  <a:pt x="1710101" y="1360463"/>
                </a:lnTo>
                <a:lnTo>
                  <a:pt x="1686767" y="1399515"/>
                </a:lnTo>
                <a:lnTo>
                  <a:pt x="1661575" y="1437277"/>
                </a:lnTo>
                <a:lnTo>
                  <a:pt x="1634586" y="1473686"/>
                </a:lnTo>
                <a:lnTo>
                  <a:pt x="1605864" y="1508679"/>
                </a:lnTo>
                <a:lnTo>
                  <a:pt x="1575473" y="1542193"/>
                </a:lnTo>
                <a:lnTo>
                  <a:pt x="1543475" y="1574164"/>
                </a:lnTo>
                <a:lnTo>
                  <a:pt x="1509933" y="1604530"/>
                </a:lnTo>
                <a:lnTo>
                  <a:pt x="1474910" y="1633227"/>
                </a:lnTo>
                <a:lnTo>
                  <a:pt x="1438471" y="1660193"/>
                </a:lnTo>
                <a:lnTo>
                  <a:pt x="1400677" y="1685364"/>
                </a:lnTo>
                <a:lnTo>
                  <a:pt x="1361593" y="1708677"/>
                </a:lnTo>
                <a:lnTo>
                  <a:pt x="1321280" y="1730070"/>
                </a:lnTo>
                <a:lnTo>
                  <a:pt x="1279803" y="1749478"/>
                </a:lnTo>
                <a:lnTo>
                  <a:pt x="1237225" y="1766839"/>
                </a:lnTo>
                <a:lnTo>
                  <a:pt x="1193608" y="1782091"/>
                </a:lnTo>
                <a:lnTo>
                  <a:pt x="1149016" y="1795169"/>
                </a:lnTo>
                <a:lnTo>
                  <a:pt x="1103511" y="1806010"/>
                </a:lnTo>
                <a:lnTo>
                  <a:pt x="1057158" y="1814552"/>
                </a:lnTo>
                <a:lnTo>
                  <a:pt x="1010020" y="1820732"/>
                </a:lnTo>
                <a:lnTo>
                  <a:pt x="962158" y="1824486"/>
                </a:lnTo>
                <a:lnTo>
                  <a:pt x="913638" y="1825752"/>
                </a:lnTo>
                <a:lnTo>
                  <a:pt x="865117" y="1824486"/>
                </a:lnTo>
                <a:lnTo>
                  <a:pt x="817255" y="1820732"/>
                </a:lnTo>
                <a:lnTo>
                  <a:pt x="770117" y="1814552"/>
                </a:lnTo>
                <a:lnTo>
                  <a:pt x="723764" y="1806010"/>
                </a:lnTo>
                <a:lnTo>
                  <a:pt x="678259" y="1795169"/>
                </a:lnTo>
                <a:lnTo>
                  <a:pt x="633667" y="1782091"/>
                </a:lnTo>
                <a:lnTo>
                  <a:pt x="590050" y="1766839"/>
                </a:lnTo>
                <a:lnTo>
                  <a:pt x="547472" y="1749478"/>
                </a:lnTo>
                <a:lnTo>
                  <a:pt x="505995" y="1730070"/>
                </a:lnTo>
                <a:lnTo>
                  <a:pt x="465682" y="1708677"/>
                </a:lnTo>
                <a:lnTo>
                  <a:pt x="426598" y="1685364"/>
                </a:lnTo>
                <a:lnTo>
                  <a:pt x="388804" y="1660193"/>
                </a:lnTo>
                <a:lnTo>
                  <a:pt x="352365" y="1633227"/>
                </a:lnTo>
                <a:lnTo>
                  <a:pt x="317342" y="1604530"/>
                </a:lnTo>
                <a:lnTo>
                  <a:pt x="283800" y="1574164"/>
                </a:lnTo>
                <a:lnTo>
                  <a:pt x="251802" y="1542193"/>
                </a:lnTo>
                <a:lnTo>
                  <a:pt x="221411" y="1508679"/>
                </a:lnTo>
                <a:lnTo>
                  <a:pt x="192689" y="1473686"/>
                </a:lnTo>
                <a:lnTo>
                  <a:pt x="165700" y="1437277"/>
                </a:lnTo>
                <a:lnTo>
                  <a:pt x="140508" y="1399515"/>
                </a:lnTo>
                <a:lnTo>
                  <a:pt x="117174" y="1360463"/>
                </a:lnTo>
                <a:lnTo>
                  <a:pt x="95764" y="1320185"/>
                </a:lnTo>
                <a:lnTo>
                  <a:pt x="76339" y="1278742"/>
                </a:lnTo>
                <a:lnTo>
                  <a:pt x="58962" y="1236199"/>
                </a:lnTo>
                <a:lnTo>
                  <a:pt x="43698" y="1192618"/>
                </a:lnTo>
                <a:lnTo>
                  <a:pt x="30609" y="1148062"/>
                </a:lnTo>
                <a:lnTo>
                  <a:pt x="19758" y="1102595"/>
                </a:lnTo>
                <a:lnTo>
                  <a:pt x="11208" y="1056280"/>
                </a:lnTo>
                <a:lnTo>
                  <a:pt x="5023" y="1009180"/>
                </a:lnTo>
                <a:lnTo>
                  <a:pt x="1266" y="961357"/>
                </a:lnTo>
                <a:lnTo>
                  <a:pt x="0" y="912876"/>
                </a:lnTo>
                <a:close/>
              </a:path>
            </a:pathLst>
          </a:custGeom>
          <a:ln w="25400">
            <a:solidFill>
              <a:srgbClr val="002D55"/>
            </a:solidFill>
          </a:ln>
        </p:spPr>
        <p:txBody>
          <a:bodyPr wrap="square" lIns="0" tIns="0" rIns="0" bIns="0" rtlCol="0"/>
          <a:lstStyle/>
          <a:p>
            <a:endParaRPr sz="1013"/>
          </a:p>
        </p:txBody>
      </p:sp>
      <p:grpSp>
        <p:nvGrpSpPr>
          <p:cNvPr id="11" name="Gruppieren 10">
            <a:extLst>
              <a:ext uri="{FF2B5EF4-FFF2-40B4-BE49-F238E27FC236}">
                <a16:creationId xmlns:a16="http://schemas.microsoft.com/office/drawing/2014/main" id="{C67C4C09-441C-6011-B97C-9BF13CAF0A45}"/>
              </a:ext>
            </a:extLst>
          </p:cNvPr>
          <p:cNvGrpSpPr/>
          <p:nvPr/>
        </p:nvGrpSpPr>
        <p:grpSpPr>
          <a:xfrm>
            <a:off x="3406638" y="1320853"/>
            <a:ext cx="1263605" cy="1241535"/>
            <a:chOff x="3406638" y="1320853"/>
            <a:chExt cx="1263605" cy="1241535"/>
          </a:xfrm>
        </p:grpSpPr>
        <p:sp>
          <p:nvSpPr>
            <p:cNvPr id="32" name="object 8">
              <a:extLst>
                <a:ext uri="{FF2B5EF4-FFF2-40B4-BE49-F238E27FC236}">
                  <a16:creationId xmlns:a16="http://schemas.microsoft.com/office/drawing/2014/main" id="{CF7D3607-EF60-49DC-8B03-7F96644FF9FA}"/>
                </a:ext>
              </a:extLst>
            </p:cNvPr>
            <p:cNvSpPr/>
            <p:nvPr/>
          </p:nvSpPr>
          <p:spPr>
            <a:xfrm>
              <a:off x="3406638" y="1320853"/>
              <a:ext cx="1263605" cy="1241535"/>
            </a:xfrm>
            <a:custGeom>
              <a:avLst/>
              <a:gdLst/>
              <a:ahLst/>
              <a:cxnLst/>
              <a:rect l="l" t="t" r="r" b="b"/>
              <a:pathLst>
                <a:path w="1239520" h="1237614">
                  <a:moveTo>
                    <a:pt x="0" y="618743"/>
                  </a:moveTo>
                  <a:lnTo>
                    <a:pt x="1863" y="570385"/>
                  </a:lnTo>
                  <a:lnTo>
                    <a:pt x="7363" y="523044"/>
                  </a:lnTo>
                  <a:lnTo>
                    <a:pt x="16361" y="476860"/>
                  </a:lnTo>
                  <a:lnTo>
                    <a:pt x="28720" y="431970"/>
                  </a:lnTo>
                  <a:lnTo>
                    <a:pt x="44301" y="388511"/>
                  </a:lnTo>
                  <a:lnTo>
                    <a:pt x="62968" y="346621"/>
                  </a:lnTo>
                  <a:lnTo>
                    <a:pt x="84581" y="306436"/>
                  </a:lnTo>
                  <a:lnTo>
                    <a:pt x="109005" y="268096"/>
                  </a:lnTo>
                  <a:lnTo>
                    <a:pt x="136100" y="231736"/>
                  </a:lnTo>
                  <a:lnTo>
                    <a:pt x="165729" y="197496"/>
                  </a:lnTo>
                  <a:lnTo>
                    <a:pt x="197754" y="165511"/>
                  </a:lnTo>
                  <a:lnTo>
                    <a:pt x="232038" y="135920"/>
                  </a:lnTo>
                  <a:lnTo>
                    <a:pt x="268443" y="108860"/>
                  </a:lnTo>
                  <a:lnTo>
                    <a:pt x="306831" y="84469"/>
                  </a:lnTo>
                  <a:lnTo>
                    <a:pt x="347065" y="62883"/>
                  </a:lnTo>
                  <a:lnTo>
                    <a:pt x="389006" y="44242"/>
                  </a:lnTo>
                  <a:lnTo>
                    <a:pt x="432517" y="28681"/>
                  </a:lnTo>
                  <a:lnTo>
                    <a:pt x="477460" y="16339"/>
                  </a:lnTo>
                  <a:lnTo>
                    <a:pt x="523698" y="7353"/>
                  </a:lnTo>
                  <a:lnTo>
                    <a:pt x="571092" y="1861"/>
                  </a:lnTo>
                  <a:lnTo>
                    <a:pt x="619506" y="0"/>
                  </a:lnTo>
                  <a:lnTo>
                    <a:pt x="667919" y="1861"/>
                  </a:lnTo>
                  <a:lnTo>
                    <a:pt x="715313" y="7353"/>
                  </a:lnTo>
                  <a:lnTo>
                    <a:pt x="761551" y="16339"/>
                  </a:lnTo>
                  <a:lnTo>
                    <a:pt x="806494" y="28681"/>
                  </a:lnTo>
                  <a:lnTo>
                    <a:pt x="850005" y="44242"/>
                  </a:lnTo>
                  <a:lnTo>
                    <a:pt x="891946" y="62883"/>
                  </a:lnTo>
                  <a:lnTo>
                    <a:pt x="932180" y="84469"/>
                  </a:lnTo>
                  <a:lnTo>
                    <a:pt x="970568" y="108860"/>
                  </a:lnTo>
                  <a:lnTo>
                    <a:pt x="1006973" y="135920"/>
                  </a:lnTo>
                  <a:lnTo>
                    <a:pt x="1041257" y="165511"/>
                  </a:lnTo>
                  <a:lnTo>
                    <a:pt x="1073282" y="197496"/>
                  </a:lnTo>
                  <a:lnTo>
                    <a:pt x="1102911" y="231736"/>
                  </a:lnTo>
                  <a:lnTo>
                    <a:pt x="1130006" y="268096"/>
                  </a:lnTo>
                  <a:lnTo>
                    <a:pt x="1154430" y="306436"/>
                  </a:lnTo>
                  <a:lnTo>
                    <a:pt x="1176043" y="346621"/>
                  </a:lnTo>
                  <a:lnTo>
                    <a:pt x="1194710" y="388511"/>
                  </a:lnTo>
                  <a:lnTo>
                    <a:pt x="1210291" y="431970"/>
                  </a:lnTo>
                  <a:lnTo>
                    <a:pt x="1222650" y="476860"/>
                  </a:lnTo>
                  <a:lnTo>
                    <a:pt x="1231648" y="523044"/>
                  </a:lnTo>
                  <a:lnTo>
                    <a:pt x="1237148" y="570385"/>
                  </a:lnTo>
                  <a:lnTo>
                    <a:pt x="1239011" y="618743"/>
                  </a:lnTo>
                  <a:lnTo>
                    <a:pt x="1237148" y="667102"/>
                  </a:lnTo>
                  <a:lnTo>
                    <a:pt x="1231648" y="714443"/>
                  </a:lnTo>
                  <a:lnTo>
                    <a:pt x="1222650" y="760627"/>
                  </a:lnTo>
                  <a:lnTo>
                    <a:pt x="1210291" y="805517"/>
                  </a:lnTo>
                  <a:lnTo>
                    <a:pt x="1194710" y="848976"/>
                  </a:lnTo>
                  <a:lnTo>
                    <a:pt x="1176043" y="890866"/>
                  </a:lnTo>
                  <a:lnTo>
                    <a:pt x="1154429" y="931051"/>
                  </a:lnTo>
                  <a:lnTo>
                    <a:pt x="1130006" y="969391"/>
                  </a:lnTo>
                  <a:lnTo>
                    <a:pt x="1102911" y="1005751"/>
                  </a:lnTo>
                  <a:lnTo>
                    <a:pt x="1073282" y="1039991"/>
                  </a:lnTo>
                  <a:lnTo>
                    <a:pt x="1041257" y="1071976"/>
                  </a:lnTo>
                  <a:lnTo>
                    <a:pt x="1006973" y="1101567"/>
                  </a:lnTo>
                  <a:lnTo>
                    <a:pt x="970568" y="1128627"/>
                  </a:lnTo>
                  <a:lnTo>
                    <a:pt x="932179" y="1153018"/>
                  </a:lnTo>
                  <a:lnTo>
                    <a:pt x="891946" y="1174604"/>
                  </a:lnTo>
                  <a:lnTo>
                    <a:pt x="850005" y="1193245"/>
                  </a:lnTo>
                  <a:lnTo>
                    <a:pt x="806494" y="1208806"/>
                  </a:lnTo>
                  <a:lnTo>
                    <a:pt x="761551" y="1221148"/>
                  </a:lnTo>
                  <a:lnTo>
                    <a:pt x="715313" y="1230134"/>
                  </a:lnTo>
                  <a:lnTo>
                    <a:pt x="667919" y="1235626"/>
                  </a:lnTo>
                  <a:lnTo>
                    <a:pt x="619506" y="1237488"/>
                  </a:lnTo>
                  <a:lnTo>
                    <a:pt x="571092" y="1235626"/>
                  </a:lnTo>
                  <a:lnTo>
                    <a:pt x="523698" y="1230134"/>
                  </a:lnTo>
                  <a:lnTo>
                    <a:pt x="477460" y="1221148"/>
                  </a:lnTo>
                  <a:lnTo>
                    <a:pt x="432517" y="1208806"/>
                  </a:lnTo>
                  <a:lnTo>
                    <a:pt x="389006" y="1193245"/>
                  </a:lnTo>
                  <a:lnTo>
                    <a:pt x="347065" y="1174604"/>
                  </a:lnTo>
                  <a:lnTo>
                    <a:pt x="306831" y="1153018"/>
                  </a:lnTo>
                  <a:lnTo>
                    <a:pt x="268443" y="1128627"/>
                  </a:lnTo>
                  <a:lnTo>
                    <a:pt x="232038" y="1101567"/>
                  </a:lnTo>
                  <a:lnTo>
                    <a:pt x="197754" y="1071976"/>
                  </a:lnTo>
                  <a:lnTo>
                    <a:pt x="165729" y="1039991"/>
                  </a:lnTo>
                  <a:lnTo>
                    <a:pt x="136100" y="1005751"/>
                  </a:lnTo>
                  <a:lnTo>
                    <a:pt x="109005" y="969391"/>
                  </a:lnTo>
                  <a:lnTo>
                    <a:pt x="84582" y="931051"/>
                  </a:lnTo>
                  <a:lnTo>
                    <a:pt x="62968" y="890866"/>
                  </a:lnTo>
                  <a:lnTo>
                    <a:pt x="44301" y="848976"/>
                  </a:lnTo>
                  <a:lnTo>
                    <a:pt x="28720" y="805517"/>
                  </a:lnTo>
                  <a:lnTo>
                    <a:pt x="16361" y="760627"/>
                  </a:lnTo>
                  <a:lnTo>
                    <a:pt x="7363" y="714443"/>
                  </a:lnTo>
                  <a:lnTo>
                    <a:pt x="1863" y="667102"/>
                  </a:lnTo>
                  <a:lnTo>
                    <a:pt x="0" y="618743"/>
                  </a:lnTo>
                  <a:close/>
                </a:path>
              </a:pathLst>
            </a:custGeom>
            <a:solidFill>
              <a:srgbClr val="EBF5FF"/>
            </a:solidFill>
            <a:ln w="25400">
              <a:solidFill>
                <a:srgbClr val="002D55"/>
              </a:solidFill>
            </a:ln>
          </p:spPr>
          <p:txBody>
            <a:bodyPr wrap="square" lIns="0" tIns="0" rIns="0" bIns="0" rtlCol="0"/>
            <a:lstStyle/>
            <a:p>
              <a:endParaRPr sz="1013"/>
            </a:p>
          </p:txBody>
        </p:sp>
        <p:sp>
          <p:nvSpPr>
            <p:cNvPr id="33" name="object 9">
              <a:extLst>
                <a:ext uri="{FF2B5EF4-FFF2-40B4-BE49-F238E27FC236}">
                  <a16:creationId xmlns:a16="http://schemas.microsoft.com/office/drawing/2014/main" id="{B955002E-1009-419C-A62B-3C82A07FCBC5}"/>
                </a:ext>
              </a:extLst>
            </p:cNvPr>
            <p:cNvSpPr txBox="1"/>
            <p:nvPr/>
          </p:nvSpPr>
          <p:spPr>
            <a:xfrm>
              <a:off x="3504876" y="1588686"/>
              <a:ext cx="1067130" cy="706315"/>
            </a:xfrm>
            <a:prstGeom prst="rect">
              <a:avLst/>
            </a:prstGeom>
          </p:spPr>
          <p:txBody>
            <a:bodyPr vert="horz" wrap="square" lIns="0" tIns="2381" rIns="0" bIns="0" rtlCol="0" anchor="t">
              <a:spAutoFit/>
            </a:bodyPr>
            <a:lstStyle/>
            <a:p>
              <a:pPr marR="3810" algn="ctr">
                <a:lnSpc>
                  <a:spcPts val="1350"/>
                </a:lnSpc>
              </a:pPr>
              <a:r>
                <a:rPr lang="de-DE" sz="1050">
                  <a:solidFill>
                    <a:srgbClr val="002D55"/>
                  </a:solidFill>
                  <a:cs typeface="Arial"/>
                </a:rPr>
                <a:t>Alle LV und Gemeinschaften beteiligen sich am Monitoring</a:t>
              </a:r>
            </a:p>
          </p:txBody>
        </p:sp>
      </p:grpSp>
      <p:grpSp>
        <p:nvGrpSpPr>
          <p:cNvPr id="10" name="Gruppieren 9">
            <a:extLst>
              <a:ext uri="{FF2B5EF4-FFF2-40B4-BE49-F238E27FC236}">
                <a16:creationId xmlns:a16="http://schemas.microsoft.com/office/drawing/2014/main" id="{67F0E518-2B38-AE4D-EACE-F8B602A5208A}"/>
              </a:ext>
            </a:extLst>
          </p:cNvPr>
          <p:cNvGrpSpPr/>
          <p:nvPr/>
        </p:nvGrpSpPr>
        <p:grpSpPr>
          <a:xfrm>
            <a:off x="4980721" y="3826013"/>
            <a:ext cx="1266765" cy="1242067"/>
            <a:chOff x="4966851" y="3782572"/>
            <a:chExt cx="1266765" cy="1242067"/>
          </a:xfrm>
        </p:grpSpPr>
        <p:sp>
          <p:nvSpPr>
            <p:cNvPr id="34" name="object 16">
              <a:extLst>
                <a:ext uri="{FF2B5EF4-FFF2-40B4-BE49-F238E27FC236}">
                  <a16:creationId xmlns:a16="http://schemas.microsoft.com/office/drawing/2014/main" id="{F961645C-2797-4A54-8E6F-F179953AFC54}"/>
                </a:ext>
              </a:extLst>
            </p:cNvPr>
            <p:cNvSpPr/>
            <p:nvPr/>
          </p:nvSpPr>
          <p:spPr>
            <a:xfrm>
              <a:off x="4966851" y="3782572"/>
              <a:ext cx="1249516" cy="1242067"/>
            </a:xfrm>
            <a:custGeom>
              <a:avLst/>
              <a:gdLst/>
              <a:ahLst/>
              <a:cxnLst/>
              <a:rect l="l" t="t" r="r" b="b"/>
              <a:pathLst>
                <a:path w="838200" h="840104">
                  <a:moveTo>
                    <a:pt x="0" y="419861"/>
                  </a:moveTo>
                  <a:lnTo>
                    <a:pt x="2818" y="370896"/>
                  </a:lnTo>
                  <a:lnTo>
                    <a:pt x="11065" y="323589"/>
                  </a:lnTo>
                  <a:lnTo>
                    <a:pt x="24426" y="278257"/>
                  </a:lnTo>
                  <a:lnTo>
                    <a:pt x="42587" y="235214"/>
                  </a:lnTo>
                  <a:lnTo>
                    <a:pt x="65234" y="194776"/>
                  </a:lnTo>
                  <a:lnTo>
                    <a:pt x="92053" y="157257"/>
                  </a:lnTo>
                  <a:lnTo>
                    <a:pt x="122729" y="122972"/>
                  </a:lnTo>
                  <a:lnTo>
                    <a:pt x="156949" y="92237"/>
                  </a:lnTo>
                  <a:lnTo>
                    <a:pt x="194399" y="65366"/>
                  </a:lnTo>
                  <a:lnTo>
                    <a:pt x="234764" y="42674"/>
                  </a:lnTo>
                  <a:lnTo>
                    <a:pt x="277731" y="24476"/>
                  </a:lnTo>
                  <a:lnTo>
                    <a:pt x="322985" y="11088"/>
                  </a:lnTo>
                  <a:lnTo>
                    <a:pt x="370213" y="2824"/>
                  </a:lnTo>
                  <a:lnTo>
                    <a:pt x="419100" y="0"/>
                  </a:lnTo>
                  <a:lnTo>
                    <a:pt x="467986" y="2824"/>
                  </a:lnTo>
                  <a:lnTo>
                    <a:pt x="515214" y="11088"/>
                  </a:lnTo>
                  <a:lnTo>
                    <a:pt x="560468" y="24476"/>
                  </a:lnTo>
                  <a:lnTo>
                    <a:pt x="603435" y="42674"/>
                  </a:lnTo>
                  <a:lnTo>
                    <a:pt x="643800" y="65366"/>
                  </a:lnTo>
                  <a:lnTo>
                    <a:pt x="681250" y="92237"/>
                  </a:lnTo>
                  <a:lnTo>
                    <a:pt x="715470" y="122972"/>
                  </a:lnTo>
                  <a:lnTo>
                    <a:pt x="746146" y="157257"/>
                  </a:lnTo>
                  <a:lnTo>
                    <a:pt x="772965" y="194776"/>
                  </a:lnTo>
                  <a:lnTo>
                    <a:pt x="795612" y="235214"/>
                  </a:lnTo>
                  <a:lnTo>
                    <a:pt x="813773" y="278257"/>
                  </a:lnTo>
                  <a:lnTo>
                    <a:pt x="827134" y="323589"/>
                  </a:lnTo>
                  <a:lnTo>
                    <a:pt x="835381" y="370896"/>
                  </a:lnTo>
                  <a:lnTo>
                    <a:pt x="838200" y="419861"/>
                  </a:lnTo>
                  <a:lnTo>
                    <a:pt x="835381" y="468827"/>
                  </a:lnTo>
                  <a:lnTo>
                    <a:pt x="827134" y="516134"/>
                  </a:lnTo>
                  <a:lnTo>
                    <a:pt x="813773" y="561466"/>
                  </a:lnTo>
                  <a:lnTo>
                    <a:pt x="795612" y="604509"/>
                  </a:lnTo>
                  <a:lnTo>
                    <a:pt x="772965" y="644947"/>
                  </a:lnTo>
                  <a:lnTo>
                    <a:pt x="746146" y="682466"/>
                  </a:lnTo>
                  <a:lnTo>
                    <a:pt x="715470" y="716751"/>
                  </a:lnTo>
                  <a:lnTo>
                    <a:pt x="681250" y="747486"/>
                  </a:lnTo>
                  <a:lnTo>
                    <a:pt x="643800" y="774357"/>
                  </a:lnTo>
                  <a:lnTo>
                    <a:pt x="603435" y="797049"/>
                  </a:lnTo>
                  <a:lnTo>
                    <a:pt x="560468" y="815247"/>
                  </a:lnTo>
                  <a:lnTo>
                    <a:pt x="515214" y="828635"/>
                  </a:lnTo>
                  <a:lnTo>
                    <a:pt x="467986" y="836899"/>
                  </a:lnTo>
                  <a:lnTo>
                    <a:pt x="419100" y="839723"/>
                  </a:lnTo>
                  <a:lnTo>
                    <a:pt x="370213" y="836899"/>
                  </a:lnTo>
                  <a:lnTo>
                    <a:pt x="322985" y="828635"/>
                  </a:lnTo>
                  <a:lnTo>
                    <a:pt x="277731" y="815247"/>
                  </a:lnTo>
                  <a:lnTo>
                    <a:pt x="234764" y="797049"/>
                  </a:lnTo>
                  <a:lnTo>
                    <a:pt x="194399" y="774357"/>
                  </a:lnTo>
                  <a:lnTo>
                    <a:pt x="156949" y="747486"/>
                  </a:lnTo>
                  <a:lnTo>
                    <a:pt x="122729" y="716751"/>
                  </a:lnTo>
                  <a:lnTo>
                    <a:pt x="92053" y="682466"/>
                  </a:lnTo>
                  <a:lnTo>
                    <a:pt x="65234" y="644947"/>
                  </a:lnTo>
                  <a:lnTo>
                    <a:pt x="42587" y="604509"/>
                  </a:lnTo>
                  <a:lnTo>
                    <a:pt x="24426" y="561466"/>
                  </a:lnTo>
                  <a:lnTo>
                    <a:pt x="11065" y="516134"/>
                  </a:lnTo>
                  <a:lnTo>
                    <a:pt x="2818" y="468827"/>
                  </a:lnTo>
                  <a:lnTo>
                    <a:pt x="0" y="419861"/>
                  </a:lnTo>
                  <a:close/>
                </a:path>
              </a:pathLst>
            </a:custGeom>
            <a:ln w="25400">
              <a:solidFill>
                <a:srgbClr val="002D55"/>
              </a:solidFill>
              <a:prstDash val="lgDash"/>
            </a:ln>
          </p:spPr>
          <p:txBody>
            <a:bodyPr wrap="square" lIns="0" tIns="0" rIns="0" bIns="0" rtlCol="0"/>
            <a:lstStyle/>
            <a:p>
              <a:endParaRPr sz="1013"/>
            </a:p>
          </p:txBody>
        </p:sp>
        <p:sp>
          <p:nvSpPr>
            <p:cNvPr id="35" name="object 17">
              <a:extLst>
                <a:ext uri="{FF2B5EF4-FFF2-40B4-BE49-F238E27FC236}">
                  <a16:creationId xmlns:a16="http://schemas.microsoft.com/office/drawing/2014/main" id="{ACA31127-6BE2-42AB-9F9D-E662AB47952E}"/>
                </a:ext>
              </a:extLst>
            </p:cNvPr>
            <p:cNvSpPr txBox="1"/>
            <p:nvPr/>
          </p:nvSpPr>
          <p:spPr>
            <a:xfrm>
              <a:off x="4984099" y="3958429"/>
              <a:ext cx="1249517" cy="900279"/>
            </a:xfrm>
            <a:prstGeom prst="rect">
              <a:avLst/>
            </a:prstGeom>
          </p:spPr>
          <p:txBody>
            <a:bodyPr vert="horz" wrap="square" lIns="0" tIns="16669" rIns="0" bIns="0" rtlCol="0" anchor="t">
              <a:spAutoFit/>
            </a:bodyPr>
            <a:lstStyle/>
            <a:p>
              <a:pPr algn="ctr">
                <a:lnSpc>
                  <a:spcPts val="1350"/>
                </a:lnSpc>
              </a:pPr>
              <a:r>
                <a:rPr lang="de-DE" sz="1050" spc="-19">
                  <a:solidFill>
                    <a:srgbClr val="002D55"/>
                  </a:solidFill>
                  <a:latin typeface="Arial"/>
                  <a:cs typeface="Arial"/>
                </a:rPr>
                <a:t>Die Bergwacht bearbeitet die Strategie-Ziele in vielen Einzelprojekten</a:t>
              </a:r>
              <a:endParaRPr lang="de-DE" sz="1013"/>
            </a:p>
          </p:txBody>
        </p:sp>
      </p:grpSp>
      <p:sp>
        <p:nvSpPr>
          <p:cNvPr id="36" name="object 5">
            <a:extLst>
              <a:ext uri="{FF2B5EF4-FFF2-40B4-BE49-F238E27FC236}">
                <a16:creationId xmlns:a16="http://schemas.microsoft.com/office/drawing/2014/main" id="{6D4BC19C-3747-4052-B63F-C4EA39227A39}"/>
              </a:ext>
            </a:extLst>
          </p:cNvPr>
          <p:cNvSpPr txBox="1"/>
          <p:nvPr/>
        </p:nvSpPr>
        <p:spPr>
          <a:xfrm>
            <a:off x="5869666" y="2846749"/>
            <a:ext cx="1329577" cy="1065388"/>
          </a:xfrm>
          <a:prstGeom prst="rect">
            <a:avLst/>
          </a:prstGeom>
        </p:spPr>
        <p:txBody>
          <a:bodyPr vert="horz" wrap="square" lIns="0" tIns="2381" rIns="0" bIns="0" rtlCol="0" anchor="t">
            <a:spAutoFit/>
          </a:bodyPr>
          <a:lstStyle/>
          <a:p>
            <a:pPr marR="3810" algn="ctr">
              <a:lnSpc>
                <a:spcPts val="1350"/>
              </a:lnSpc>
            </a:pPr>
            <a:r>
              <a:rPr lang="de-DE" sz="1050">
                <a:solidFill>
                  <a:srgbClr val="002D55"/>
                </a:solidFill>
                <a:latin typeface="Arial"/>
                <a:cs typeface="Arial"/>
              </a:rPr>
              <a:t>Die Wasserwacht setzt derzeit einen Strategieprozess um, der eng an die DRK-Strategie 2030 angebunden ist</a:t>
            </a:r>
            <a:endParaRPr lang="de-DE" sz="1013"/>
          </a:p>
        </p:txBody>
      </p:sp>
      <p:grpSp>
        <p:nvGrpSpPr>
          <p:cNvPr id="6" name="Gruppieren 5">
            <a:extLst>
              <a:ext uri="{FF2B5EF4-FFF2-40B4-BE49-F238E27FC236}">
                <a16:creationId xmlns:a16="http://schemas.microsoft.com/office/drawing/2014/main" id="{547AC673-9277-B9D9-0A7F-B00A90136946}"/>
              </a:ext>
            </a:extLst>
          </p:cNvPr>
          <p:cNvGrpSpPr/>
          <p:nvPr/>
        </p:nvGrpSpPr>
        <p:grpSpPr>
          <a:xfrm>
            <a:off x="5070641" y="1291579"/>
            <a:ext cx="1502472" cy="1478503"/>
            <a:chOff x="5540503" y="1953768"/>
            <a:chExt cx="1473835" cy="1473835"/>
          </a:xfrm>
        </p:grpSpPr>
        <p:sp>
          <p:nvSpPr>
            <p:cNvPr id="24" name="object 12">
              <a:extLst>
                <a:ext uri="{FF2B5EF4-FFF2-40B4-BE49-F238E27FC236}">
                  <a16:creationId xmlns:a16="http://schemas.microsoft.com/office/drawing/2014/main" id="{D565E695-7638-4BC9-818F-7591D0B9689B}"/>
                </a:ext>
              </a:extLst>
            </p:cNvPr>
            <p:cNvSpPr/>
            <p:nvPr/>
          </p:nvSpPr>
          <p:spPr>
            <a:xfrm>
              <a:off x="5540503" y="1953768"/>
              <a:ext cx="1473835" cy="1473835"/>
            </a:xfrm>
            <a:custGeom>
              <a:avLst/>
              <a:gdLst/>
              <a:ahLst/>
              <a:cxnLst/>
              <a:rect l="l" t="t" r="r" b="b"/>
              <a:pathLst>
                <a:path w="1473834" h="1473835">
                  <a:moveTo>
                    <a:pt x="0" y="736854"/>
                  </a:moveTo>
                  <a:lnTo>
                    <a:pt x="1567" y="688410"/>
                  </a:lnTo>
                  <a:lnTo>
                    <a:pt x="6205" y="640803"/>
                  </a:lnTo>
                  <a:lnTo>
                    <a:pt x="13816" y="594129"/>
                  </a:lnTo>
                  <a:lnTo>
                    <a:pt x="24303" y="548485"/>
                  </a:lnTo>
                  <a:lnTo>
                    <a:pt x="37569" y="503968"/>
                  </a:lnTo>
                  <a:lnTo>
                    <a:pt x="53517" y="460676"/>
                  </a:lnTo>
                  <a:lnTo>
                    <a:pt x="72049" y="418706"/>
                  </a:lnTo>
                  <a:lnTo>
                    <a:pt x="93069" y="378154"/>
                  </a:lnTo>
                  <a:lnTo>
                    <a:pt x="116479" y="339119"/>
                  </a:lnTo>
                  <a:lnTo>
                    <a:pt x="142183" y="301697"/>
                  </a:lnTo>
                  <a:lnTo>
                    <a:pt x="170082" y="265985"/>
                  </a:lnTo>
                  <a:lnTo>
                    <a:pt x="200080" y="232080"/>
                  </a:lnTo>
                  <a:lnTo>
                    <a:pt x="232080" y="200080"/>
                  </a:lnTo>
                  <a:lnTo>
                    <a:pt x="265985" y="170082"/>
                  </a:lnTo>
                  <a:lnTo>
                    <a:pt x="301697" y="142183"/>
                  </a:lnTo>
                  <a:lnTo>
                    <a:pt x="339119" y="116479"/>
                  </a:lnTo>
                  <a:lnTo>
                    <a:pt x="378154" y="93069"/>
                  </a:lnTo>
                  <a:lnTo>
                    <a:pt x="418706" y="72049"/>
                  </a:lnTo>
                  <a:lnTo>
                    <a:pt x="460676" y="53517"/>
                  </a:lnTo>
                  <a:lnTo>
                    <a:pt x="503968" y="37569"/>
                  </a:lnTo>
                  <a:lnTo>
                    <a:pt x="548485" y="24303"/>
                  </a:lnTo>
                  <a:lnTo>
                    <a:pt x="594129" y="13816"/>
                  </a:lnTo>
                  <a:lnTo>
                    <a:pt x="640803" y="6205"/>
                  </a:lnTo>
                  <a:lnTo>
                    <a:pt x="688410" y="1567"/>
                  </a:lnTo>
                  <a:lnTo>
                    <a:pt x="736853" y="0"/>
                  </a:lnTo>
                  <a:lnTo>
                    <a:pt x="785297" y="1567"/>
                  </a:lnTo>
                  <a:lnTo>
                    <a:pt x="832904" y="6205"/>
                  </a:lnTo>
                  <a:lnTo>
                    <a:pt x="879578" y="13816"/>
                  </a:lnTo>
                  <a:lnTo>
                    <a:pt x="925222" y="24303"/>
                  </a:lnTo>
                  <a:lnTo>
                    <a:pt x="969739" y="37569"/>
                  </a:lnTo>
                  <a:lnTo>
                    <a:pt x="1013031" y="53517"/>
                  </a:lnTo>
                  <a:lnTo>
                    <a:pt x="1055001" y="72049"/>
                  </a:lnTo>
                  <a:lnTo>
                    <a:pt x="1095553" y="93069"/>
                  </a:lnTo>
                  <a:lnTo>
                    <a:pt x="1134588" y="116479"/>
                  </a:lnTo>
                  <a:lnTo>
                    <a:pt x="1172010" y="142183"/>
                  </a:lnTo>
                  <a:lnTo>
                    <a:pt x="1207722" y="170082"/>
                  </a:lnTo>
                  <a:lnTo>
                    <a:pt x="1241627" y="200080"/>
                  </a:lnTo>
                  <a:lnTo>
                    <a:pt x="1273627" y="232080"/>
                  </a:lnTo>
                  <a:lnTo>
                    <a:pt x="1303625" y="265985"/>
                  </a:lnTo>
                  <a:lnTo>
                    <a:pt x="1331524" y="301697"/>
                  </a:lnTo>
                  <a:lnTo>
                    <a:pt x="1357228" y="339119"/>
                  </a:lnTo>
                  <a:lnTo>
                    <a:pt x="1380638" y="378154"/>
                  </a:lnTo>
                  <a:lnTo>
                    <a:pt x="1401658" y="418706"/>
                  </a:lnTo>
                  <a:lnTo>
                    <a:pt x="1420190" y="460676"/>
                  </a:lnTo>
                  <a:lnTo>
                    <a:pt x="1436138" y="503968"/>
                  </a:lnTo>
                  <a:lnTo>
                    <a:pt x="1449404" y="548485"/>
                  </a:lnTo>
                  <a:lnTo>
                    <a:pt x="1459891" y="594129"/>
                  </a:lnTo>
                  <a:lnTo>
                    <a:pt x="1467502" y="640803"/>
                  </a:lnTo>
                  <a:lnTo>
                    <a:pt x="1472140" y="688410"/>
                  </a:lnTo>
                  <a:lnTo>
                    <a:pt x="1473707" y="736854"/>
                  </a:lnTo>
                  <a:lnTo>
                    <a:pt x="1472140" y="785297"/>
                  </a:lnTo>
                  <a:lnTo>
                    <a:pt x="1467502" y="832904"/>
                  </a:lnTo>
                  <a:lnTo>
                    <a:pt x="1459891" y="879578"/>
                  </a:lnTo>
                  <a:lnTo>
                    <a:pt x="1449404" y="925222"/>
                  </a:lnTo>
                  <a:lnTo>
                    <a:pt x="1436138" y="969739"/>
                  </a:lnTo>
                  <a:lnTo>
                    <a:pt x="1420190" y="1013031"/>
                  </a:lnTo>
                  <a:lnTo>
                    <a:pt x="1401658" y="1055001"/>
                  </a:lnTo>
                  <a:lnTo>
                    <a:pt x="1380638" y="1095553"/>
                  </a:lnTo>
                  <a:lnTo>
                    <a:pt x="1357228" y="1134588"/>
                  </a:lnTo>
                  <a:lnTo>
                    <a:pt x="1331524" y="1172010"/>
                  </a:lnTo>
                  <a:lnTo>
                    <a:pt x="1303625" y="1207722"/>
                  </a:lnTo>
                  <a:lnTo>
                    <a:pt x="1273627" y="1241627"/>
                  </a:lnTo>
                  <a:lnTo>
                    <a:pt x="1241627" y="1273627"/>
                  </a:lnTo>
                  <a:lnTo>
                    <a:pt x="1207722" y="1303625"/>
                  </a:lnTo>
                  <a:lnTo>
                    <a:pt x="1172010" y="1331524"/>
                  </a:lnTo>
                  <a:lnTo>
                    <a:pt x="1134588" y="1357228"/>
                  </a:lnTo>
                  <a:lnTo>
                    <a:pt x="1095553" y="1380638"/>
                  </a:lnTo>
                  <a:lnTo>
                    <a:pt x="1055001" y="1401658"/>
                  </a:lnTo>
                  <a:lnTo>
                    <a:pt x="1013031" y="1420190"/>
                  </a:lnTo>
                  <a:lnTo>
                    <a:pt x="969739" y="1436138"/>
                  </a:lnTo>
                  <a:lnTo>
                    <a:pt x="925222" y="1449404"/>
                  </a:lnTo>
                  <a:lnTo>
                    <a:pt x="879578" y="1459891"/>
                  </a:lnTo>
                  <a:lnTo>
                    <a:pt x="832904" y="1467502"/>
                  </a:lnTo>
                  <a:lnTo>
                    <a:pt x="785297" y="1472140"/>
                  </a:lnTo>
                  <a:lnTo>
                    <a:pt x="736853" y="1473708"/>
                  </a:lnTo>
                  <a:lnTo>
                    <a:pt x="688410" y="1472140"/>
                  </a:lnTo>
                  <a:lnTo>
                    <a:pt x="640803" y="1467502"/>
                  </a:lnTo>
                  <a:lnTo>
                    <a:pt x="594129" y="1459891"/>
                  </a:lnTo>
                  <a:lnTo>
                    <a:pt x="548485" y="1449404"/>
                  </a:lnTo>
                  <a:lnTo>
                    <a:pt x="503968" y="1436138"/>
                  </a:lnTo>
                  <a:lnTo>
                    <a:pt x="460676" y="1420190"/>
                  </a:lnTo>
                  <a:lnTo>
                    <a:pt x="418706" y="1401658"/>
                  </a:lnTo>
                  <a:lnTo>
                    <a:pt x="378154" y="1380638"/>
                  </a:lnTo>
                  <a:lnTo>
                    <a:pt x="339119" y="1357228"/>
                  </a:lnTo>
                  <a:lnTo>
                    <a:pt x="301697" y="1331524"/>
                  </a:lnTo>
                  <a:lnTo>
                    <a:pt x="265985" y="1303625"/>
                  </a:lnTo>
                  <a:lnTo>
                    <a:pt x="232080" y="1273627"/>
                  </a:lnTo>
                  <a:lnTo>
                    <a:pt x="200080" y="1241627"/>
                  </a:lnTo>
                  <a:lnTo>
                    <a:pt x="170082" y="1207722"/>
                  </a:lnTo>
                  <a:lnTo>
                    <a:pt x="142183" y="1172010"/>
                  </a:lnTo>
                  <a:lnTo>
                    <a:pt x="116479" y="1134588"/>
                  </a:lnTo>
                  <a:lnTo>
                    <a:pt x="93069" y="1095553"/>
                  </a:lnTo>
                  <a:lnTo>
                    <a:pt x="72049" y="1055001"/>
                  </a:lnTo>
                  <a:lnTo>
                    <a:pt x="53517" y="1013031"/>
                  </a:lnTo>
                  <a:lnTo>
                    <a:pt x="37569" y="969739"/>
                  </a:lnTo>
                  <a:lnTo>
                    <a:pt x="24303" y="925222"/>
                  </a:lnTo>
                  <a:lnTo>
                    <a:pt x="13816" y="879578"/>
                  </a:lnTo>
                  <a:lnTo>
                    <a:pt x="6205" y="832904"/>
                  </a:lnTo>
                  <a:lnTo>
                    <a:pt x="1567" y="785297"/>
                  </a:lnTo>
                  <a:lnTo>
                    <a:pt x="0" y="736854"/>
                  </a:lnTo>
                  <a:close/>
                </a:path>
              </a:pathLst>
            </a:custGeom>
            <a:ln w="25400">
              <a:solidFill>
                <a:srgbClr val="002D55"/>
              </a:solidFill>
              <a:prstDash val="lgDash"/>
            </a:ln>
          </p:spPr>
          <p:txBody>
            <a:bodyPr wrap="square" lIns="0" tIns="0" rIns="0" bIns="0" rtlCol="0"/>
            <a:lstStyle/>
            <a:p>
              <a:endParaRPr sz="1013"/>
            </a:p>
          </p:txBody>
        </p:sp>
        <p:sp>
          <p:nvSpPr>
            <p:cNvPr id="37" name="object 13">
              <a:extLst>
                <a:ext uri="{FF2B5EF4-FFF2-40B4-BE49-F238E27FC236}">
                  <a16:creationId xmlns:a16="http://schemas.microsoft.com/office/drawing/2014/main" id="{51065403-4114-444C-A364-1C2A4D16C3AF}"/>
                </a:ext>
              </a:extLst>
            </p:cNvPr>
            <p:cNvSpPr txBox="1"/>
            <p:nvPr/>
          </p:nvSpPr>
          <p:spPr>
            <a:xfrm>
              <a:off x="5638886" y="2194252"/>
              <a:ext cx="1277608" cy="889159"/>
            </a:xfrm>
            <a:prstGeom prst="rect">
              <a:avLst/>
            </a:prstGeom>
          </p:spPr>
          <p:txBody>
            <a:bodyPr vert="horz" wrap="square" lIns="0" tIns="9525" rIns="0" bIns="0" rtlCol="0" anchor="t">
              <a:spAutoFit/>
            </a:bodyPr>
            <a:lstStyle/>
            <a:p>
              <a:pPr marR="3810" algn="ctr">
                <a:lnSpc>
                  <a:spcPts val="1350"/>
                </a:lnSpc>
              </a:pPr>
              <a:r>
                <a:rPr lang="de-DE" sz="1050">
                  <a:solidFill>
                    <a:srgbClr val="002D55"/>
                  </a:solidFill>
                  <a:cs typeface="Arial"/>
                </a:rPr>
                <a:t>In drei Landesverbänden wurden bisher Umsetzungskonzepte entwickelt</a:t>
              </a:r>
            </a:p>
          </p:txBody>
        </p:sp>
      </p:grpSp>
      <p:grpSp>
        <p:nvGrpSpPr>
          <p:cNvPr id="3" name="Gruppieren 2">
            <a:extLst>
              <a:ext uri="{FF2B5EF4-FFF2-40B4-BE49-F238E27FC236}">
                <a16:creationId xmlns:a16="http://schemas.microsoft.com/office/drawing/2014/main" id="{83877E0F-52F7-5F3B-AF88-6A272CAD686F}"/>
              </a:ext>
            </a:extLst>
          </p:cNvPr>
          <p:cNvGrpSpPr/>
          <p:nvPr/>
        </p:nvGrpSpPr>
        <p:grpSpPr>
          <a:xfrm>
            <a:off x="2406215" y="2270938"/>
            <a:ext cx="1505709" cy="1478503"/>
            <a:chOff x="2413090" y="2374063"/>
            <a:chExt cx="1505709" cy="1478503"/>
          </a:xfrm>
        </p:grpSpPr>
        <p:sp>
          <p:nvSpPr>
            <p:cNvPr id="26" name="object 10">
              <a:extLst>
                <a:ext uri="{FF2B5EF4-FFF2-40B4-BE49-F238E27FC236}">
                  <a16:creationId xmlns:a16="http://schemas.microsoft.com/office/drawing/2014/main" id="{92EED113-1BD0-497D-A903-B9BD308F3273}"/>
                </a:ext>
              </a:extLst>
            </p:cNvPr>
            <p:cNvSpPr/>
            <p:nvPr/>
          </p:nvSpPr>
          <p:spPr>
            <a:xfrm>
              <a:off x="2413090" y="2374063"/>
              <a:ext cx="1505709" cy="1478503"/>
            </a:xfrm>
            <a:custGeom>
              <a:avLst/>
              <a:gdLst/>
              <a:ahLst/>
              <a:cxnLst/>
              <a:rect l="l" t="t" r="r" b="b"/>
              <a:pathLst>
                <a:path w="1641475" h="1640204">
                  <a:moveTo>
                    <a:pt x="0" y="819912"/>
                  </a:moveTo>
                  <a:lnTo>
                    <a:pt x="1393" y="771730"/>
                  </a:lnTo>
                  <a:lnTo>
                    <a:pt x="5521" y="724282"/>
                  </a:lnTo>
                  <a:lnTo>
                    <a:pt x="12306" y="677645"/>
                  </a:lnTo>
                  <a:lnTo>
                    <a:pt x="21673" y="631895"/>
                  </a:lnTo>
                  <a:lnTo>
                    <a:pt x="33544" y="587110"/>
                  </a:lnTo>
                  <a:lnTo>
                    <a:pt x="47842" y="543366"/>
                  </a:lnTo>
                  <a:lnTo>
                    <a:pt x="64490" y="500741"/>
                  </a:lnTo>
                  <a:lnTo>
                    <a:pt x="83411" y="459310"/>
                  </a:lnTo>
                  <a:lnTo>
                    <a:pt x="104528" y="419151"/>
                  </a:lnTo>
                  <a:lnTo>
                    <a:pt x="127764" y="380341"/>
                  </a:lnTo>
                  <a:lnTo>
                    <a:pt x="153043" y="342957"/>
                  </a:lnTo>
                  <a:lnTo>
                    <a:pt x="180287" y="307074"/>
                  </a:lnTo>
                  <a:lnTo>
                    <a:pt x="209419" y="272772"/>
                  </a:lnTo>
                  <a:lnTo>
                    <a:pt x="240363" y="240125"/>
                  </a:lnTo>
                  <a:lnTo>
                    <a:pt x="273041" y="209211"/>
                  </a:lnTo>
                  <a:lnTo>
                    <a:pt x="307377" y="180107"/>
                  </a:lnTo>
                  <a:lnTo>
                    <a:pt x="343293" y="152890"/>
                  </a:lnTo>
                  <a:lnTo>
                    <a:pt x="380712" y="127636"/>
                  </a:lnTo>
                  <a:lnTo>
                    <a:pt x="419558" y="104422"/>
                  </a:lnTo>
                  <a:lnTo>
                    <a:pt x="459754" y="83326"/>
                  </a:lnTo>
                  <a:lnTo>
                    <a:pt x="501223" y="64424"/>
                  </a:lnTo>
                  <a:lnTo>
                    <a:pt x="543887" y="47793"/>
                  </a:lnTo>
                  <a:lnTo>
                    <a:pt x="587670" y="33510"/>
                  </a:lnTo>
                  <a:lnTo>
                    <a:pt x="632495" y="21651"/>
                  </a:lnTo>
                  <a:lnTo>
                    <a:pt x="678285" y="12294"/>
                  </a:lnTo>
                  <a:lnTo>
                    <a:pt x="724962" y="5515"/>
                  </a:lnTo>
                  <a:lnTo>
                    <a:pt x="772451" y="1391"/>
                  </a:lnTo>
                  <a:lnTo>
                    <a:pt x="820674" y="0"/>
                  </a:lnTo>
                  <a:lnTo>
                    <a:pt x="868896" y="1391"/>
                  </a:lnTo>
                  <a:lnTo>
                    <a:pt x="916385" y="5515"/>
                  </a:lnTo>
                  <a:lnTo>
                    <a:pt x="963062" y="12294"/>
                  </a:lnTo>
                  <a:lnTo>
                    <a:pt x="1008852" y="21651"/>
                  </a:lnTo>
                  <a:lnTo>
                    <a:pt x="1053677" y="33510"/>
                  </a:lnTo>
                  <a:lnTo>
                    <a:pt x="1097460" y="47793"/>
                  </a:lnTo>
                  <a:lnTo>
                    <a:pt x="1140124" y="64424"/>
                  </a:lnTo>
                  <a:lnTo>
                    <a:pt x="1181593" y="83326"/>
                  </a:lnTo>
                  <a:lnTo>
                    <a:pt x="1221789" y="104422"/>
                  </a:lnTo>
                  <a:lnTo>
                    <a:pt x="1260635" y="127636"/>
                  </a:lnTo>
                  <a:lnTo>
                    <a:pt x="1298054" y="152890"/>
                  </a:lnTo>
                  <a:lnTo>
                    <a:pt x="1333970" y="180107"/>
                  </a:lnTo>
                  <a:lnTo>
                    <a:pt x="1368306" y="209211"/>
                  </a:lnTo>
                  <a:lnTo>
                    <a:pt x="1400984" y="240125"/>
                  </a:lnTo>
                  <a:lnTo>
                    <a:pt x="1431928" y="272772"/>
                  </a:lnTo>
                  <a:lnTo>
                    <a:pt x="1461060" y="307074"/>
                  </a:lnTo>
                  <a:lnTo>
                    <a:pt x="1488304" y="342957"/>
                  </a:lnTo>
                  <a:lnTo>
                    <a:pt x="1513583" y="380341"/>
                  </a:lnTo>
                  <a:lnTo>
                    <a:pt x="1536819" y="419151"/>
                  </a:lnTo>
                  <a:lnTo>
                    <a:pt x="1557936" y="459310"/>
                  </a:lnTo>
                  <a:lnTo>
                    <a:pt x="1576857" y="500741"/>
                  </a:lnTo>
                  <a:lnTo>
                    <a:pt x="1593505" y="543366"/>
                  </a:lnTo>
                  <a:lnTo>
                    <a:pt x="1607803" y="587110"/>
                  </a:lnTo>
                  <a:lnTo>
                    <a:pt x="1619674" y="631895"/>
                  </a:lnTo>
                  <a:lnTo>
                    <a:pt x="1629041" y="677645"/>
                  </a:lnTo>
                  <a:lnTo>
                    <a:pt x="1635826" y="724282"/>
                  </a:lnTo>
                  <a:lnTo>
                    <a:pt x="1639954" y="771730"/>
                  </a:lnTo>
                  <a:lnTo>
                    <a:pt x="1641348" y="819912"/>
                  </a:lnTo>
                  <a:lnTo>
                    <a:pt x="1639954" y="868093"/>
                  </a:lnTo>
                  <a:lnTo>
                    <a:pt x="1635826" y="915541"/>
                  </a:lnTo>
                  <a:lnTo>
                    <a:pt x="1629041" y="962178"/>
                  </a:lnTo>
                  <a:lnTo>
                    <a:pt x="1619674" y="1007928"/>
                  </a:lnTo>
                  <a:lnTo>
                    <a:pt x="1607803" y="1052713"/>
                  </a:lnTo>
                  <a:lnTo>
                    <a:pt x="1593505" y="1096457"/>
                  </a:lnTo>
                  <a:lnTo>
                    <a:pt x="1576857" y="1139082"/>
                  </a:lnTo>
                  <a:lnTo>
                    <a:pt x="1557936" y="1180513"/>
                  </a:lnTo>
                  <a:lnTo>
                    <a:pt x="1536819" y="1220672"/>
                  </a:lnTo>
                  <a:lnTo>
                    <a:pt x="1513583" y="1259482"/>
                  </a:lnTo>
                  <a:lnTo>
                    <a:pt x="1488304" y="1296866"/>
                  </a:lnTo>
                  <a:lnTo>
                    <a:pt x="1461060" y="1332749"/>
                  </a:lnTo>
                  <a:lnTo>
                    <a:pt x="1431928" y="1367051"/>
                  </a:lnTo>
                  <a:lnTo>
                    <a:pt x="1400984" y="1399698"/>
                  </a:lnTo>
                  <a:lnTo>
                    <a:pt x="1368306" y="1430612"/>
                  </a:lnTo>
                  <a:lnTo>
                    <a:pt x="1333970" y="1459716"/>
                  </a:lnTo>
                  <a:lnTo>
                    <a:pt x="1298054" y="1486933"/>
                  </a:lnTo>
                  <a:lnTo>
                    <a:pt x="1260635" y="1512187"/>
                  </a:lnTo>
                  <a:lnTo>
                    <a:pt x="1221789" y="1535401"/>
                  </a:lnTo>
                  <a:lnTo>
                    <a:pt x="1181593" y="1556497"/>
                  </a:lnTo>
                  <a:lnTo>
                    <a:pt x="1140124" y="1575399"/>
                  </a:lnTo>
                  <a:lnTo>
                    <a:pt x="1097460" y="1592030"/>
                  </a:lnTo>
                  <a:lnTo>
                    <a:pt x="1053677" y="1606313"/>
                  </a:lnTo>
                  <a:lnTo>
                    <a:pt x="1008852" y="1618172"/>
                  </a:lnTo>
                  <a:lnTo>
                    <a:pt x="963062" y="1627529"/>
                  </a:lnTo>
                  <a:lnTo>
                    <a:pt x="916385" y="1634308"/>
                  </a:lnTo>
                  <a:lnTo>
                    <a:pt x="868896" y="1638432"/>
                  </a:lnTo>
                  <a:lnTo>
                    <a:pt x="820674" y="1639824"/>
                  </a:lnTo>
                  <a:lnTo>
                    <a:pt x="772451" y="1638432"/>
                  </a:lnTo>
                  <a:lnTo>
                    <a:pt x="724962" y="1634308"/>
                  </a:lnTo>
                  <a:lnTo>
                    <a:pt x="678285" y="1627529"/>
                  </a:lnTo>
                  <a:lnTo>
                    <a:pt x="632495" y="1618172"/>
                  </a:lnTo>
                  <a:lnTo>
                    <a:pt x="587670" y="1606313"/>
                  </a:lnTo>
                  <a:lnTo>
                    <a:pt x="543887" y="1592030"/>
                  </a:lnTo>
                  <a:lnTo>
                    <a:pt x="501223" y="1575399"/>
                  </a:lnTo>
                  <a:lnTo>
                    <a:pt x="459754" y="1556497"/>
                  </a:lnTo>
                  <a:lnTo>
                    <a:pt x="419558" y="1535401"/>
                  </a:lnTo>
                  <a:lnTo>
                    <a:pt x="380712" y="1512187"/>
                  </a:lnTo>
                  <a:lnTo>
                    <a:pt x="343293" y="1486933"/>
                  </a:lnTo>
                  <a:lnTo>
                    <a:pt x="307377" y="1459716"/>
                  </a:lnTo>
                  <a:lnTo>
                    <a:pt x="273041" y="1430612"/>
                  </a:lnTo>
                  <a:lnTo>
                    <a:pt x="240363" y="1399698"/>
                  </a:lnTo>
                  <a:lnTo>
                    <a:pt x="209419" y="1367051"/>
                  </a:lnTo>
                  <a:lnTo>
                    <a:pt x="180287" y="1332749"/>
                  </a:lnTo>
                  <a:lnTo>
                    <a:pt x="153043" y="1296866"/>
                  </a:lnTo>
                  <a:lnTo>
                    <a:pt x="127764" y="1259482"/>
                  </a:lnTo>
                  <a:lnTo>
                    <a:pt x="104528" y="1220672"/>
                  </a:lnTo>
                  <a:lnTo>
                    <a:pt x="83411" y="1180513"/>
                  </a:lnTo>
                  <a:lnTo>
                    <a:pt x="64490" y="1139082"/>
                  </a:lnTo>
                  <a:lnTo>
                    <a:pt x="47842" y="1096457"/>
                  </a:lnTo>
                  <a:lnTo>
                    <a:pt x="33544" y="1052713"/>
                  </a:lnTo>
                  <a:lnTo>
                    <a:pt x="21673" y="1007928"/>
                  </a:lnTo>
                  <a:lnTo>
                    <a:pt x="12306" y="962178"/>
                  </a:lnTo>
                  <a:lnTo>
                    <a:pt x="5521" y="915541"/>
                  </a:lnTo>
                  <a:lnTo>
                    <a:pt x="1393" y="868093"/>
                  </a:lnTo>
                  <a:lnTo>
                    <a:pt x="0" y="819912"/>
                  </a:lnTo>
                  <a:close/>
                </a:path>
              </a:pathLst>
            </a:custGeom>
            <a:ln w="25400">
              <a:solidFill>
                <a:srgbClr val="002D55"/>
              </a:solidFill>
              <a:prstDash val="lgDash"/>
            </a:ln>
          </p:spPr>
          <p:txBody>
            <a:bodyPr wrap="square" lIns="0" tIns="0" rIns="0" bIns="0" rtlCol="0"/>
            <a:lstStyle/>
            <a:p>
              <a:endParaRPr sz="1013"/>
            </a:p>
          </p:txBody>
        </p:sp>
        <p:sp>
          <p:nvSpPr>
            <p:cNvPr id="38" name="object 11">
              <a:extLst>
                <a:ext uri="{FF2B5EF4-FFF2-40B4-BE49-F238E27FC236}">
                  <a16:creationId xmlns:a16="http://schemas.microsoft.com/office/drawing/2014/main" id="{E512B50F-90B5-46DF-83AB-2B55CD672817}"/>
                </a:ext>
              </a:extLst>
            </p:cNvPr>
            <p:cNvSpPr txBox="1"/>
            <p:nvPr/>
          </p:nvSpPr>
          <p:spPr>
            <a:xfrm>
              <a:off x="2540759" y="2644907"/>
              <a:ext cx="1272503" cy="1072601"/>
            </a:xfrm>
            <a:prstGeom prst="rect">
              <a:avLst/>
            </a:prstGeom>
          </p:spPr>
          <p:txBody>
            <a:bodyPr vert="horz" wrap="square" lIns="0" tIns="9525" rIns="0" bIns="0" rtlCol="0" anchor="t">
              <a:spAutoFit/>
            </a:bodyPr>
            <a:lstStyle/>
            <a:p>
              <a:pPr algn="ctr">
                <a:lnSpc>
                  <a:spcPts val="1350"/>
                </a:lnSpc>
              </a:pPr>
              <a:r>
                <a:rPr lang="de-DE" sz="1050">
                  <a:solidFill>
                    <a:srgbClr val="002D55"/>
                  </a:solidFill>
                  <a:latin typeface="Arial"/>
                  <a:cs typeface="Arial"/>
                </a:rPr>
                <a:t>Gemeinsam mit der Wohlfahrts- und Sozialarbeit wird an der Umsetzung der Schwerpunkt-Ziele gearbeitet</a:t>
              </a:r>
              <a:endParaRPr lang="de-DE" sz="1013"/>
            </a:p>
          </p:txBody>
        </p:sp>
      </p:grpSp>
      <p:grpSp>
        <p:nvGrpSpPr>
          <p:cNvPr id="7" name="Gruppieren 6">
            <a:extLst>
              <a:ext uri="{FF2B5EF4-FFF2-40B4-BE49-F238E27FC236}">
                <a16:creationId xmlns:a16="http://schemas.microsoft.com/office/drawing/2014/main" id="{F8C290A7-9296-16B7-CD13-B73E7F20F894}"/>
              </a:ext>
            </a:extLst>
          </p:cNvPr>
          <p:cNvGrpSpPr/>
          <p:nvPr/>
        </p:nvGrpSpPr>
        <p:grpSpPr>
          <a:xfrm>
            <a:off x="2999538" y="3659416"/>
            <a:ext cx="1407453" cy="1380056"/>
            <a:chOff x="5540503" y="1953768"/>
            <a:chExt cx="1473835" cy="1473835"/>
          </a:xfrm>
        </p:grpSpPr>
        <p:sp>
          <p:nvSpPr>
            <p:cNvPr id="8" name="object 12">
              <a:extLst>
                <a:ext uri="{FF2B5EF4-FFF2-40B4-BE49-F238E27FC236}">
                  <a16:creationId xmlns:a16="http://schemas.microsoft.com/office/drawing/2014/main" id="{EB79E7B5-4E72-0EBA-E19F-F2222AC6E7AF}"/>
                </a:ext>
              </a:extLst>
            </p:cNvPr>
            <p:cNvSpPr/>
            <p:nvPr/>
          </p:nvSpPr>
          <p:spPr>
            <a:xfrm>
              <a:off x="5540503" y="1953768"/>
              <a:ext cx="1473835" cy="1473835"/>
            </a:xfrm>
            <a:custGeom>
              <a:avLst/>
              <a:gdLst/>
              <a:ahLst/>
              <a:cxnLst/>
              <a:rect l="l" t="t" r="r" b="b"/>
              <a:pathLst>
                <a:path w="1473834" h="1473835">
                  <a:moveTo>
                    <a:pt x="0" y="736854"/>
                  </a:moveTo>
                  <a:lnTo>
                    <a:pt x="1567" y="688410"/>
                  </a:lnTo>
                  <a:lnTo>
                    <a:pt x="6205" y="640803"/>
                  </a:lnTo>
                  <a:lnTo>
                    <a:pt x="13816" y="594129"/>
                  </a:lnTo>
                  <a:lnTo>
                    <a:pt x="24303" y="548485"/>
                  </a:lnTo>
                  <a:lnTo>
                    <a:pt x="37569" y="503968"/>
                  </a:lnTo>
                  <a:lnTo>
                    <a:pt x="53517" y="460676"/>
                  </a:lnTo>
                  <a:lnTo>
                    <a:pt x="72049" y="418706"/>
                  </a:lnTo>
                  <a:lnTo>
                    <a:pt x="93069" y="378154"/>
                  </a:lnTo>
                  <a:lnTo>
                    <a:pt x="116479" y="339119"/>
                  </a:lnTo>
                  <a:lnTo>
                    <a:pt x="142183" y="301697"/>
                  </a:lnTo>
                  <a:lnTo>
                    <a:pt x="170082" y="265985"/>
                  </a:lnTo>
                  <a:lnTo>
                    <a:pt x="200080" y="232080"/>
                  </a:lnTo>
                  <a:lnTo>
                    <a:pt x="232080" y="200080"/>
                  </a:lnTo>
                  <a:lnTo>
                    <a:pt x="265985" y="170082"/>
                  </a:lnTo>
                  <a:lnTo>
                    <a:pt x="301697" y="142183"/>
                  </a:lnTo>
                  <a:lnTo>
                    <a:pt x="339119" y="116479"/>
                  </a:lnTo>
                  <a:lnTo>
                    <a:pt x="378154" y="93069"/>
                  </a:lnTo>
                  <a:lnTo>
                    <a:pt x="418706" y="72049"/>
                  </a:lnTo>
                  <a:lnTo>
                    <a:pt x="460676" y="53517"/>
                  </a:lnTo>
                  <a:lnTo>
                    <a:pt x="503968" y="37569"/>
                  </a:lnTo>
                  <a:lnTo>
                    <a:pt x="548485" y="24303"/>
                  </a:lnTo>
                  <a:lnTo>
                    <a:pt x="594129" y="13816"/>
                  </a:lnTo>
                  <a:lnTo>
                    <a:pt x="640803" y="6205"/>
                  </a:lnTo>
                  <a:lnTo>
                    <a:pt x="688410" y="1567"/>
                  </a:lnTo>
                  <a:lnTo>
                    <a:pt x="736853" y="0"/>
                  </a:lnTo>
                  <a:lnTo>
                    <a:pt x="785297" y="1567"/>
                  </a:lnTo>
                  <a:lnTo>
                    <a:pt x="832904" y="6205"/>
                  </a:lnTo>
                  <a:lnTo>
                    <a:pt x="879578" y="13816"/>
                  </a:lnTo>
                  <a:lnTo>
                    <a:pt x="925222" y="24303"/>
                  </a:lnTo>
                  <a:lnTo>
                    <a:pt x="969739" y="37569"/>
                  </a:lnTo>
                  <a:lnTo>
                    <a:pt x="1013031" y="53517"/>
                  </a:lnTo>
                  <a:lnTo>
                    <a:pt x="1055001" y="72049"/>
                  </a:lnTo>
                  <a:lnTo>
                    <a:pt x="1095553" y="93069"/>
                  </a:lnTo>
                  <a:lnTo>
                    <a:pt x="1134588" y="116479"/>
                  </a:lnTo>
                  <a:lnTo>
                    <a:pt x="1172010" y="142183"/>
                  </a:lnTo>
                  <a:lnTo>
                    <a:pt x="1207722" y="170082"/>
                  </a:lnTo>
                  <a:lnTo>
                    <a:pt x="1241627" y="200080"/>
                  </a:lnTo>
                  <a:lnTo>
                    <a:pt x="1273627" y="232080"/>
                  </a:lnTo>
                  <a:lnTo>
                    <a:pt x="1303625" y="265985"/>
                  </a:lnTo>
                  <a:lnTo>
                    <a:pt x="1331524" y="301697"/>
                  </a:lnTo>
                  <a:lnTo>
                    <a:pt x="1357228" y="339119"/>
                  </a:lnTo>
                  <a:lnTo>
                    <a:pt x="1380638" y="378154"/>
                  </a:lnTo>
                  <a:lnTo>
                    <a:pt x="1401658" y="418706"/>
                  </a:lnTo>
                  <a:lnTo>
                    <a:pt x="1420190" y="460676"/>
                  </a:lnTo>
                  <a:lnTo>
                    <a:pt x="1436138" y="503968"/>
                  </a:lnTo>
                  <a:lnTo>
                    <a:pt x="1449404" y="548485"/>
                  </a:lnTo>
                  <a:lnTo>
                    <a:pt x="1459891" y="594129"/>
                  </a:lnTo>
                  <a:lnTo>
                    <a:pt x="1467502" y="640803"/>
                  </a:lnTo>
                  <a:lnTo>
                    <a:pt x="1472140" y="688410"/>
                  </a:lnTo>
                  <a:lnTo>
                    <a:pt x="1473707" y="736854"/>
                  </a:lnTo>
                  <a:lnTo>
                    <a:pt x="1472140" y="785297"/>
                  </a:lnTo>
                  <a:lnTo>
                    <a:pt x="1467502" y="832904"/>
                  </a:lnTo>
                  <a:lnTo>
                    <a:pt x="1459891" y="879578"/>
                  </a:lnTo>
                  <a:lnTo>
                    <a:pt x="1449404" y="925222"/>
                  </a:lnTo>
                  <a:lnTo>
                    <a:pt x="1436138" y="969739"/>
                  </a:lnTo>
                  <a:lnTo>
                    <a:pt x="1420190" y="1013031"/>
                  </a:lnTo>
                  <a:lnTo>
                    <a:pt x="1401658" y="1055001"/>
                  </a:lnTo>
                  <a:lnTo>
                    <a:pt x="1380638" y="1095553"/>
                  </a:lnTo>
                  <a:lnTo>
                    <a:pt x="1357228" y="1134588"/>
                  </a:lnTo>
                  <a:lnTo>
                    <a:pt x="1331524" y="1172010"/>
                  </a:lnTo>
                  <a:lnTo>
                    <a:pt x="1303625" y="1207722"/>
                  </a:lnTo>
                  <a:lnTo>
                    <a:pt x="1273627" y="1241627"/>
                  </a:lnTo>
                  <a:lnTo>
                    <a:pt x="1241627" y="1273627"/>
                  </a:lnTo>
                  <a:lnTo>
                    <a:pt x="1207722" y="1303625"/>
                  </a:lnTo>
                  <a:lnTo>
                    <a:pt x="1172010" y="1331524"/>
                  </a:lnTo>
                  <a:lnTo>
                    <a:pt x="1134588" y="1357228"/>
                  </a:lnTo>
                  <a:lnTo>
                    <a:pt x="1095553" y="1380638"/>
                  </a:lnTo>
                  <a:lnTo>
                    <a:pt x="1055001" y="1401658"/>
                  </a:lnTo>
                  <a:lnTo>
                    <a:pt x="1013031" y="1420190"/>
                  </a:lnTo>
                  <a:lnTo>
                    <a:pt x="969739" y="1436138"/>
                  </a:lnTo>
                  <a:lnTo>
                    <a:pt x="925222" y="1449404"/>
                  </a:lnTo>
                  <a:lnTo>
                    <a:pt x="879578" y="1459891"/>
                  </a:lnTo>
                  <a:lnTo>
                    <a:pt x="832904" y="1467502"/>
                  </a:lnTo>
                  <a:lnTo>
                    <a:pt x="785297" y="1472140"/>
                  </a:lnTo>
                  <a:lnTo>
                    <a:pt x="736853" y="1473708"/>
                  </a:lnTo>
                  <a:lnTo>
                    <a:pt x="688410" y="1472140"/>
                  </a:lnTo>
                  <a:lnTo>
                    <a:pt x="640803" y="1467502"/>
                  </a:lnTo>
                  <a:lnTo>
                    <a:pt x="594129" y="1459891"/>
                  </a:lnTo>
                  <a:lnTo>
                    <a:pt x="548485" y="1449404"/>
                  </a:lnTo>
                  <a:lnTo>
                    <a:pt x="503968" y="1436138"/>
                  </a:lnTo>
                  <a:lnTo>
                    <a:pt x="460676" y="1420190"/>
                  </a:lnTo>
                  <a:lnTo>
                    <a:pt x="418706" y="1401658"/>
                  </a:lnTo>
                  <a:lnTo>
                    <a:pt x="378154" y="1380638"/>
                  </a:lnTo>
                  <a:lnTo>
                    <a:pt x="339119" y="1357228"/>
                  </a:lnTo>
                  <a:lnTo>
                    <a:pt x="301697" y="1331524"/>
                  </a:lnTo>
                  <a:lnTo>
                    <a:pt x="265985" y="1303625"/>
                  </a:lnTo>
                  <a:lnTo>
                    <a:pt x="232080" y="1273627"/>
                  </a:lnTo>
                  <a:lnTo>
                    <a:pt x="200080" y="1241627"/>
                  </a:lnTo>
                  <a:lnTo>
                    <a:pt x="170082" y="1207722"/>
                  </a:lnTo>
                  <a:lnTo>
                    <a:pt x="142183" y="1172010"/>
                  </a:lnTo>
                  <a:lnTo>
                    <a:pt x="116479" y="1134588"/>
                  </a:lnTo>
                  <a:lnTo>
                    <a:pt x="93069" y="1095553"/>
                  </a:lnTo>
                  <a:lnTo>
                    <a:pt x="72049" y="1055001"/>
                  </a:lnTo>
                  <a:lnTo>
                    <a:pt x="53517" y="1013031"/>
                  </a:lnTo>
                  <a:lnTo>
                    <a:pt x="37569" y="969739"/>
                  </a:lnTo>
                  <a:lnTo>
                    <a:pt x="24303" y="925222"/>
                  </a:lnTo>
                  <a:lnTo>
                    <a:pt x="13816" y="879578"/>
                  </a:lnTo>
                  <a:lnTo>
                    <a:pt x="6205" y="832904"/>
                  </a:lnTo>
                  <a:lnTo>
                    <a:pt x="1567" y="785297"/>
                  </a:lnTo>
                  <a:lnTo>
                    <a:pt x="0" y="736854"/>
                  </a:lnTo>
                  <a:close/>
                </a:path>
              </a:pathLst>
            </a:custGeom>
            <a:ln w="25400">
              <a:solidFill>
                <a:srgbClr val="002D55"/>
              </a:solidFill>
              <a:prstDash val="lgDash"/>
            </a:ln>
          </p:spPr>
          <p:txBody>
            <a:bodyPr wrap="square" lIns="0" tIns="0" rIns="0" bIns="0" rtlCol="0"/>
            <a:lstStyle/>
            <a:p>
              <a:endParaRPr sz="1013"/>
            </a:p>
          </p:txBody>
        </p:sp>
        <p:sp>
          <p:nvSpPr>
            <p:cNvPr id="9" name="object 13">
              <a:extLst>
                <a:ext uri="{FF2B5EF4-FFF2-40B4-BE49-F238E27FC236}">
                  <a16:creationId xmlns:a16="http://schemas.microsoft.com/office/drawing/2014/main" id="{0DA00AF1-F196-4B56-5960-634923923F7E}"/>
                </a:ext>
              </a:extLst>
            </p:cNvPr>
            <p:cNvSpPr txBox="1"/>
            <p:nvPr/>
          </p:nvSpPr>
          <p:spPr>
            <a:xfrm>
              <a:off x="5720009" y="2038203"/>
              <a:ext cx="1145146" cy="1337225"/>
            </a:xfrm>
            <a:prstGeom prst="rect">
              <a:avLst/>
            </a:prstGeom>
          </p:spPr>
          <p:txBody>
            <a:bodyPr vert="horz" wrap="square" lIns="0" tIns="9525" rIns="0" bIns="0" rtlCol="0" anchor="t">
              <a:spAutoFit/>
            </a:bodyPr>
            <a:lstStyle/>
            <a:p>
              <a:pPr marR="3810" algn="ctr">
                <a:lnSpc>
                  <a:spcPts val="1350"/>
                </a:lnSpc>
              </a:pPr>
              <a:r>
                <a:rPr lang="de-DE" sz="1050" spc="-15">
                  <a:solidFill>
                    <a:srgbClr val="002D55"/>
                  </a:solidFill>
                  <a:cs typeface="Arial"/>
                </a:rPr>
                <a:t>In mehreren Bezirks- und Kreisverbänden gab es Austauschformate zur DRK-Strategie 2030</a:t>
              </a:r>
            </a:p>
          </p:txBody>
        </p:sp>
      </p:grpSp>
    </p:spTree>
    <p:extLst>
      <p:ext uri="{BB962C8B-B14F-4D97-AF65-F5344CB8AC3E}">
        <p14:creationId xmlns:p14="http://schemas.microsoft.com/office/powerpoint/2010/main" val="37242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21</a:t>
            </a:fld>
            <a:endParaRPr lang="de-DE"/>
          </a:p>
        </p:txBody>
      </p:sp>
      <p:sp>
        <p:nvSpPr>
          <p:cNvPr id="9" name="Titel 8"/>
          <p:cNvSpPr>
            <a:spLocks noGrp="1"/>
          </p:cNvSpPr>
          <p:nvPr>
            <p:ph type="title"/>
          </p:nvPr>
        </p:nvSpPr>
        <p:spPr/>
        <p:txBody>
          <a:bodyPr/>
          <a:lstStyle/>
          <a:p>
            <a:r>
              <a:rPr lang="de-DE"/>
              <a:t>Und wie geht’s weiter?</a:t>
            </a:r>
          </a:p>
        </p:txBody>
      </p:sp>
      <p:sp>
        <p:nvSpPr>
          <p:cNvPr id="11" name="Rechteck 10">
            <a:extLst>
              <a:ext uri="{FF2B5EF4-FFF2-40B4-BE49-F238E27FC236}">
                <a16:creationId xmlns:a16="http://schemas.microsoft.com/office/drawing/2014/main" id="{3161B5A1-FCE8-46A5-9B23-3CF6C2C217A1}"/>
              </a:ext>
            </a:extLst>
          </p:cNvPr>
          <p:cNvSpPr/>
          <p:nvPr/>
        </p:nvSpPr>
        <p:spPr>
          <a:xfrm>
            <a:off x="0" y="1959207"/>
            <a:ext cx="9144000" cy="2107587"/>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C3F96874-DF6F-4D2A-9254-75FD95823393}"/>
              </a:ext>
            </a:extLst>
          </p:cNvPr>
          <p:cNvCxnSpPr/>
          <p:nvPr/>
        </p:nvCxnSpPr>
        <p:spPr>
          <a:xfrm>
            <a:off x="2235949" y="2469034"/>
            <a:ext cx="2160000" cy="0"/>
          </a:xfrm>
          <a:prstGeom prst="line">
            <a:avLst/>
          </a:prstGeom>
          <a:ln w="19050" cap="rnd" cmpd="sng">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DB4CB7D8-7518-41A0-9F1F-DF893AF11F92}"/>
              </a:ext>
            </a:extLst>
          </p:cNvPr>
          <p:cNvSpPr/>
          <p:nvPr/>
        </p:nvSpPr>
        <p:spPr>
          <a:xfrm>
            <a:off x="2020077" y="2429434"/>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A8B723F8-0F90-43A7-95FC-71869483359D}"/>
              </a:ext>
            </a:extLst>
          </p:cNvPr>
          <p:cNvSpPr/>
          <p:nvPr/>
        </p:nvSpPr>
        <p:spPr>
          <a:xfrm>
            <a:off x="4532621" y="2429434"/>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A5C5CCDD-6940-4A8A-BC38-C234AE75109D" descr="D7FCBE83-966B-4F17-B5AB-C773AAC6DC0C@fritz">
            <a:extLst>
              <a:ext uri="{FF2B5EF4-FFF2-40B4-BE49-F238E27FC236}">
                <a16:creationId xmlns:a16="http://schemas.microsoft.com/office/drawing/2014/main" id="{476FAA73-02E3-448B-A767-5ED6A1497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128" y="1056610"/>
            <a:ext cx="2851684" cy="201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rader Verbinder 15">
            <a:extLst>
              <a:ext uri="{FF2B5EF4-FFF2-40B4-BE49-F238E27FC236}">
                <a16:creationId xmlns:a16="http://schemas.microsoft.com/office/drawing/2014/main" id="{E8BE89B2-84D4-4870-B7D9-2D7ECE91BC7D}"/>
              </a:ext>
            </a:extLst>
          </p:cNvPr>
          <p:cNvCxnSpPr>
            <a:cxnSpLocks/>
          </p:cNvCxnSpPr>
          <p:nvPr/>
        </p:nvCxnSpPr>
        <p:spPr>
          <a:xfrm>
            <a:off x="4768850" y="2469034"/>
            <a:ext cx="2139642"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4967800-525E-4A6A-A7A7-21F470561741}"/>
              </a:ext>
            </a:extLst>
          </p:cNvPr>
          <p:cNvCxnSpPr>
            <a:cxnSpLocks/>
          </p:cNvCxnSpPr>
          <p:nvPr/>
        </p:nvCxnSpPr>
        <p:spPr>
          <a:xfrm>
            <a:off x="7261200" y="2469034"/>
            <a:ext cx="1882800"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CF391898-709F-4C0A-9AD0-DA25837AD2C3}"/>
              </a:ext>
            </a:extLst>
          </p:cNvPr>
          <p:cNvSpPr/>
          <p:nvPr/>
        </p:nvSpPr>
        <p:spPr>
          <a:xfrm>
            <a:off x="7045200" y="2429434"/>
            <a:ext cx="79200" cy="7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CD617850-6396-427A-B154-ADF75CCA5F5F}"/>
              </a:ext>
            </a:extLst>
          </p:cNvPr>
          <p:cNvSpPr txBox="1"/>
          <p:nvPr/>
        </p:nvSpPr>
        <p:spPr>
          <a:xfrm>
            <a:off x="5914763" y="2601991"/>
            <a:ext cx="2340000" cy="553998"/>
          </a:xfrm>
          <a:prstGeom prst="rect">
            <a:avLst/>
          </a:prstGeom>
          <a:noFill/>
        </p:spPr>
        <p:txBody>
          <a:bodyPr wrap="square" rtlCol="0">
            <a:spAutoFit/>
          </a:bodyPr>
          <a:lstStyle/>
          <a:p>
            <a:pPr algn="ctr">
              <a:lnSpc>
                <a:spcPts val="3600"/>
              </a:lnSpc>
            </a:pPr>
            <a:r>
              <a:rPr lang="de-DE" sz="3000" b="1">
                <a:solidFill>
                  <a:schemeClr val="tx2"/>
                </a:solidFill>
                <a:latin typeface="Georgia" panose="02040502050405020303" pitchFamily="18" charset="0"/>
              </a:rPr>
              <a:t>2029</a:t>
            </a:r>
          </a:p>
        </p:txBody>
      </p:sp>
      <p:sp>
        <p:nvSpPr>
          <p:cNvPr id="23" name="Textfeld 22">
            <a:extLst>
              <a:ext uri="{FF2B5EF4-FFF2-40B4-BE49-F238E27FC236}">
                <a16:creationId xmlns:a16="http://schemas.microsoft.com/office/drawing/2014/main" id="{DA25B9FE-ABB3-456F-B1D2-707FE54A4D1E}"/>
              </a:ext>
            </a:extLst>
          </p:cNvPr>
          <p:cNvSpPr txBox="1"/>
          <p:nvPr/>
        </p:nvSpPr>
        <p:spPr>
          <a:xfrm>
            <a:off x="5914763" y="3159319"/>
            <a:ext cx="2340000" cy="541751"/>
          </a:xfrm>
          <a:prstGeom prst="rect">
            <a:avLst/>
          </a:prstGeom>
          <a:noFill/>
        </p:spPr>
        <p:txBody>
          <a:bodyPr wrap="square" rtlCol="0">
            <a:spAutoFit/>
          </a:bodyPr>
          <a:lstStyle/>
          <a:p>
            <a:pPr algn="ctr">
              <a:lnSpc>
                <a:spcPts val="1200"/>
              </a:lnSpc>
            </a:pPr>
            <a:r>
              <a:rPr lang="de-DE" sz="900" b="0" i="0">
                <a:solidFill>
                  <a:srgbClr val="002D55"/>
                </a:solidFill>
                <a:effectLst/>
              </a:rPr>
              <a:t>…beginnt die Gesamtevaluation der gesamten Strategie. Alle Schwerpunkt-Evaluationen fließen mit ein. </a:t>
            </a:r>
            <a:endParaRPr lang="de-DE" sz="900">
              <a:solidFill>
                <a:srgbClr val="002D55"/>
              </a:solidFill>
            </a:endParaRPr>
          </a:p>
        </p:txBody>
      </p:sp>
      <p:sp>
        <p:nvSpPr>
          <p:cNvPr id="24" name="Textfeld 23">
            <a:extLst>
              <a:ext uri="{FF2B5EF4-FFF2-40B4-BE49-F238E27FC236}">
                <a16:creationId xmlns:a16="http://schemas.microsoft.com/office/drawing/2014/main" id="{66815C50-AC2D-4F52-8FA9-EEB29F06521A}"/>
              </a:ext>
            </a:extLst>
          </p:cNvPr>
          <p:cNvSpPr txBox="1"/>
          <p:nvPr/>
        </p:nvSpPr>
        <p:spPr>
          <a:xfrm>
            <a:off x="3402220" y="2601991"/>
            <a:ext cx="2340000" cy="553998"/>
          </a:xfrm>
          <a:prstGeom prst="rect">
            <a:avLst/>
          </a:prstGeom>
          <a:noFill/>
        </p:spPr>
        <p:txBody>
          <a:bodyPr wrap="square" rtlCol="0">
            <a:spAutoFit/>
          </a:bodyPr>
          <a:lstStyle/>
          <a:p>
            <a:pPr algn="ctr">
              <a:lnSpc>
                <a:spcPts val="3600"/>
              </a:lnSpc>
            </a:pPr>
            <a:r>
              <a:rPr lang="de-DE" sz="3000" b="1">
                <a:solidFill>
                  <a:schemeClr val="tx2"/>
                </a:solidFill>
                <a:latin typeface="Georgia" panose="02040502050405020303" pitchFamily="18" charset="0"/>
              </a:rPr>
              <a:t>2025</a:t>
            </a:r>
          </a:p>
        </p:txBody>
      </p:sp>
      <p:sp>
        <p:nvSpPr>
          <p:cNvPr id="25" name="Textfeld 24">
            <a:extLst>
              <a:ext uri="{FF2B5EF4-FFF2-40B4-BE49-F238E27FC236}">
                <a16:creationId xmlns:a16="http://schemas.microsoft.com/office/drawing/2014/main" id="{1C9014D1-F38D-4A77-95CA-35A7B7B5316C}"/>
              </a:ext>
            </a:extLst>
          </p:cNvPr>
          <p:cNvSpPr txBox="1"/>
          <p:nvPr/>
        </p:nvSpPr>
        <p:spPr>
          <a:xfrm>
            <a:off x="3402220" y="3159319"/>
            <a:ext cx="2340000" cy="695640"/>
          </a:xfrm>
          <a:prstGeom prst="rect">
            <a:avLst/>
          </a:prstGeom>
          <a:noFill/>
        </p:spPr>
        <p:txBody>
          <a:bodyPr wrap="square" rtlCol="0">
            <a:spAutoFit/>
          </a:bodyPr>
          <a:lstStyle/>
          <a:p>
            <a:pPr algn="ctr">
              <a:lnSpc>
                <a:spcPts val="1200"/>
              </a:lnSpc>
            </a:pPr>
            <a:r>
              <a:rPr lang="de-DE" sz="900" b="0" i="0">
                <a:solidFill>
                  <a:srgbClr val="002D55"/>
                </a:solidFill>
                <a:effectLst/>
              </a:rPr>
              <a:t>…starten wir in den neuen Schwerpunkt. Bis Ende 2030 sollen alle Ziele und Teilziele der Strategie in Schwerpunkten bearbeitet werden.</a:t>
            </a:r>
            <a:endParaRPr lang="de-DE" sz="900">
              <a:solidFill>
                <a:srgbClr val="002D55"/>
              </a:solidFill>
            </a:endParaRPr>
          </a:p>
        </p:txBody>
      </p:sp>
      <p:sp>
        <p:nvSpPr>
          <p:cNvPr id="26" name="Textfeld 25">
            <a:extLst>
              <a:ext uri="{FF2B5EF4-FFF2-40B4-BE49-F238E27FC236}">
                <a16:creationId xmlns:a16="http://schemas.microsoft.com/office/drawing/2014/main" id="{264EB48A-1D65-4DA5-9C0A-6930B66B5E3D}"/>
              </a:ext>
            </a:extLst>
          </p:cNvPr>
          <p:cNvSpPr txBox="1"/>
          <p:nvPr/>
        </p:nvSpPr>
        <p:spPr>
          <a:xfrm>
            <a:off x="889676" y="2601991"/>
            <a:ext cx="2512543" cy="509820"/>
          </a:xfrm>
          <a:prstGeom prst="rect">
            <a:avLst/>
          </a:prstGeom>
          <a:noFill/>
        </p:spPr>
        <p:txBody>
          <a:bodyPr wrap="square" rtlCol="0">
            <a:spAutoFit/>
          </a:bodyPr>
          <a:lstStyle/>
          <a:p>
            <a:pPr algn="ctr">
              <a:lnSpc>
                <a:spcPts val="3600"/>
              </a:lnSpc>
            </a:pPr>
            <a:r>
              <a:rPr lang="de-DE" sz="2400" b="1">
                <a:solidFill>
                  <a:schemeClr val="tx2"/>
                </a:solidFill>
                <a:latin typeface="Georgia" panose="02040502050405020303" pitchFamily="18" charset="0"/>
              </a:rPr>
              <a:t>Bis Ende 2024</a:t>
            </a:r>
          </a:p>
        </p:txBody>
      </p:sp>
      <p:sp>
        <p:nvSpPr>
          <p:cNvPr id="27" name="Textfeld 26">
            <a:extLst>
              <a:ext uri="{FF2B5EF4-FFF2-40B4-BE49-F238E27FC236}">
                <a16:creationId xmlns:a16="http://schemas.microsoft.com/office/drawing/2014/main" id="{D8577FE4-3930-468C-8138-3A752E7BFFCB}"/>
              </a:ext>
            </a:extLst>
          </p:cNvPr>
          <p:cNvSpPr txBox="1"/>
          <p:nvPr/>
        </p:nvSpPr>
        <p:spPr>
          <a:xfrm>
            <a:off x="889677" y="3159319"/>
            <a:ext cx="2340000" cy="541751"/>
          </a:xfrm>
          <a:prstGeom prst="rect">
            <a:avLst/>
          </a:prstGeom>
          <a:noFill/>
        </p:spPr>
        <p:txBody>
          <a:bodyPr wrap="square" rtlCol="0">
            <a:spAutoFit/>
          </a:bodyPr>
          <a:lstStyle/>
          <a:p>
            <a:pPr algn="ctr">
              <a:lnSpc>
                <a:spcPts val="1200"/>
              </a:lnSpc>
            </a:pPr>
            <a:r>
              <a:rPr lang="de-DE" sz="900" b="0" i="0">
                <a:solidFill>
                  <a:srgbClr val="002D55"/>
                </a:solidFill>
                <a:effectLst/>
              </a:rPr>
              <a:t>…wird der erste Strategie-Schwerpunkt umgesetzt. Die Evaluation erfolgt während der Umsetzung</a:t>
            </a:r>
            <a:endParaRPr lang="de-DE" sz="900">
              <a:solidFill>
                <a:srgbClr val="002D55"/>
              </a:solidFill>
            </a:endParaRPr>
          </a:p>
        </p:txBody>
      </p:sp>
    </p:spTree>
    <p:extLst>
      <p:ext uri="{BB962C8B-B14F-4D97-AF65-F5344CB8AC3E}">
        <p14:creationId xmlns:p14="http://schemas.microsoft.com/office/powerpoint/2010/main" val="92507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8F484BA-2540-17EA-3C60-4E5BE4F187D8}"/>
              </a:ext>
            </a:extLst>
          </p:cNvPr>
          <p:cNvSpPr/>
          <p:nvPr/>
        </p:nvSpPr>
        <p:spPr>
          <a:xfrm>
            <a:off x="1" y="1406225"/>
            <a:ext cx="9144000" cy="3017287"/>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22</a:t>
            </a:fld>
            <a:endParaRPr lang="de-DE"/>
          </a:p>
        </p:txBody>
      </p:sp>
      <p:sp>
        <p:nvSpPr>
          <p:cNvPr id="9" name="Titel 8"/>
          <p:cNvSpPr>
            <a:spLocks noGrp="1"/>
          </p:cNvSpPr>
          <p:nvPr>
            <p:ph type="title"/>
          </p:nvPr>
        </p:nvSpPr>
        <p:spPr/>
        <p:txBody>
          <a:bodyPr/>
          <a:lstStyle/>
          <a:p>
            <a:r>
              <a:rPr lang="de-DE" sz="2000">
                <a:latin typeface="Georgia"/>
              </a:rPr>
              <a:t>Informieren Sie sich online über die Strategieumsetzung.</a:t>
            </a:r>
            <a:endParaRPr lang="de-DE"/>
          </a:p>
        </p:txBody>
      </p:sp>
      <p:pic>
        <p:nvPicPr>
          <p:cNvPr id="15" name="A5C5CCDD-6940-4A8A-BC38-C234AE75109D" descr="D7FCBE83-966B-4F17-B5AB-C773AAC6DC0C@fritz">
            <a:extLst>
              <a:ext uri="{FF2B5EF4-FFF2-40B4-BE49-F238E27FC236}">
                <a16:creationId xmlns:a16="http://schemas.microsoft.com/office/drawing/2014/main" id="{476FAA73-02E3-448B-A767-5ED6A1497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87915">
            <a:off x="3219108" y="1907868"/>
            <a:ext cx="2851684" cy="201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C38629C0-AE65-7FC3-45E4-869A60855D84}"/>
              </a:ext>
            </a:extLst>
          </p:cNvPr>
          <p:cNvSpPr txBox="1"/>
          <p:nvPr/>
        </p:nvSpPr>
        <p:spPr>
          <a:xfrm>
            <a:off x="1011466" y="1909451"/>
            <a:ext cx="2981142" cy="2031325"/>
          </a:xfrm>
          <a:prstGeom prst="rect">
            <a:avLst/>
          </a:prstGeom>
          <a:noFill/>
        </p:spPr>
        <p:txBody>
          <a:bodyPr wrap="square" rtlCol="0">
            <a:spAutoFit/>
          </a:bodyPr>
          <a:lstStyle/>
          <a:p>
            <a:pPr algn="ctr"/>
            <a:r>
              <a:rPr lang="de-DE" sz="1800">
                <a:solidFill>
                  <a:srgbClr val="002D55"/>
                </a:solidFill>
              </a:rPr>
              <a:t>Bleiben Sie auf dem Laufenden. Auf der </a:t>
            </a:r>
            <a:r>
              <a:rPr lang="de-DE" sz="1800">
                <a:solidFill>
                  <a:srgbClr val="002D55"/>
                </a:solidFill>
                <a:hlinkClick r:id="rId4"/>
              </a:rPr>
              <a:t>Strategie 2030 Homepage</a:t>
            </a:r>
            <a:r>
              <a:rPr lang="de-DE" sz="1800">
                <a:solidFill>
                  <a:srgbClr val="002D55"/>
                </a:solidFill>
              </a:rPr>
              <a:t> veröffentlichen wir regelmäßig aktuelle Informationen zur DRK-Strategie 2030.</a:t>
            </a:r>
          </a:p>
        </p:txBody>
      </p:sp>
      <p:pic>
        <p:nvPicPr>
          <p:cNvPr id="20" name="Grafik 19">
            <a:extLst>
              <a:ext uri="{FF2B5EF4-FFF2-40B4-BE49-F238E27FC236}">
                <a16:creationId xmlns:a16="http://schemas.microsoft.com/office/drawing/2014/main" id="{DF625F8B-B2BA-4ABC-0908-03D6A4D625E7}"/>
              </a:ext>
            </a:extLst>
          </p:cNvPr>
          <p:cNvPicPr>
            <a:picLocks noChangeAspect="1"/>
          </p:cNvPicPr>
          <p:nvPr/>
        </p:nvPicPr>
        <p:blipFill>
          <a:blip r:embed="rId5"/>
          <a:stretch>
            <a:fillRect/>
          </a:stretch>
        </p:blipFill>
        <p:spPr>
          <a:xfrm>
            <a:off x="5613621" y="1623072"/>
            <a:ext cx="2518913" cy="2529655"/>
          </a:xfrm>
          <a:prstGeom prst="rect">
            <a:avLst/>
          </a:prstGeom>
        </p:spPr>
      </p:pic>
    </p:spTree>
    <p:extLst>
      <p:ext uri="{BB962C8B-B14F-4D97-AF65-F5344CB8AC3E}">
        <p14:creationId xmlns:p14="http://schemas.microsoft.com/office/powerpoint/2010/main" val="202745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0BDA1C-1B0F-3D80-EFB5-AAE1004EED43}"/>
              </a:ext>
            </a:extLst>
          </p:cNvPr>
          <p:cNvSpPr>
            <a:spLocks noGrp="1"/>
          </p:cNvSpPr>
          <p:nvPr>
            <p:ph type="title"/>
          </p:nvPr>
        </p:nvSpPr>
        <p:spPr>
          <a:xfrm>
            <a:off x="1871970" y="1799971"/>
            <a:ext cx="5425154" cy="1113162"/>
          </a:xfrm>
        </p:spPr>
        <p:txBody>
          <a:bodyPr/>
          <a:lstStyle/>
          <a:p>
            <a:r>
              <a:rPr lang="de-DE"/>
              <a:t>Vielen Dank für </a:t>
            </a:r>
            <a:br>
              <a:rPr lang="de-DE"/>
            </a:br>
            <a:r>
              <a:rPr lang="de-DE" dirty="0"/>
              <a:t>Ihre</a:t>
            </a:r>
            <a:r>
              <a:rPr lang="de-DE"/>
              <a:t> Aufmerksamkeit!</a:t>
            </a:r>
          </a:p>
        </p:txBody>
      </p:sp>
      <p:sp>
        <p:nvSpPr>
          <p:cNvPr id="6" name="Inhaltsplatzhalter 2">
            <a:extLst>
              <a:ext uri="{FF2B5EF4-FFF2-40B4-BE49-F238E27FC236}">
                <a16:creationId xmlns:a16="http://schemas.microsoft.com/office/drawing/2014/main" id="{13B8A309-B428-C460-E701-F60AF2729F4C}"/>
              </a:ext>
            </a:extLst>
          </p:cNvPr>
          <p:cNvSpPr>
            <a:spLocks noGrp="1"/>
          </p:cNvSpPr>
          <p:nvPr>
            <p:ph idx="1"/>
          </p:nvPr>
        </p:nvSpPr>
        <p:spPr>
          <a:xfrm>
            <a:off x="1871970" y="3313105"/>
            <a:ext cx="4572000" cy="1462342"/>
          </a:xfrm>
        </p:spPr>
        <p:txBody>
          <a:bodyPr/>
          <a:lstStyle/>
          <a:p>
            <a:pPr lvl="1"/>
            <a:r>
              <a:rPr lang="nl-NL" sz="1200"/>
              <a:t>Thomas Eichmann</a:t>
            </a:r>
            <a:br>
              <a:rPr lang="nl-NL" sz="1200" dirty="0"/>
            </a:br>
            <a:r>
              <a:rPr lang="nl-NL" sz="1200" dirty="0"/>
              <a:t>Referent Strategie / Verbandsentwicklung</a:t>
            </a:r>
            <a:endParaRPr lang="nl-NL" sz="1200"/>
          </a:p>
          <a:p>
            <a:pPr lvl="2"/>
            <a:r>
              <a:rPr lang="de-DE" sz="1200"/>
              <a:t>+49 (0) 30 854 04 577 </a:t>
            </a:r>
            <a:endParaRPr lang="de-DE" sz="1200" dirty="0"/>
          </a:p>
          <a:p>
            <a:pPr lvl="2"/>
            <a:r>
              <a:rPr lang="nl-NL" sz="1200"/>
              <a:t>t.eichmann@drk.de</a:t>
            </a:r>
          </a:p>
          <a:p>
            <a:pPr lvl="2"/>
            <a:r>
              <a:rPr lang="nl-NL" sz="1200"/>
              <a:t>www.drk.de</a:t>
            </a:r>
            <a:endParaRPr lang="de-DE" sz="1200"/>
          </a:p>
        </p:txBody>
      </p:sp>
      <p:sp>
        <p:nvSpPr>
          <p:cNvPr id="3" name="Textfeld 2">
            <a:extLst>
              <a:ext uri="{FF2B5EF4-FFF2-40B4-BE49-F238E27FC236}">
                <a16:creationId xmlns:a16="http://schemas.microsoft.com/office/drawing/2014/main" id="{98A86B60-9ACE-CB17-6DA4-5A8DF81A1D57}"/>
              </a:ext>
            </a:extLst>
          </p:cNvPr>
          <p:cNvSpPr txBox="1"/>
          <p:nvPr/>
        </p:nvSpPr>
        <p:spPr>
          <a:xfrm>
            <a:off x="1775460" y="3370362"/>
            <a:ext cx="4572000" cy="307777"/>
          </a:xfrm>
          <a:prstGeom prst="rect">
            <a:avLst/>
          </a:prstGeom>
          <a:noFill/>
        </p:spPr>
        <p:txBody>
          <a:bodyPr wrap="square">
            <a:spAutoFit/>
          </a:bodyPr>
          <a:lstStyle/>
          <a:p>
            <a:r>
              <a:rPr lang="de-DE" sz="1400" dirty="0">
                <a:solidFill>
                  <a:srgbClr val="002D55"/>
                </a:solidFill>
              </a:rPr>
              <a:t>Ansprechpartner im Generalsekretariat</a:t>
            </a:r>
            <a:endParaRPr lang="de-DE" dirty="0"/>
          </a:p>
        </p:txBody>
      </p:sp>
    </p:spTree>
    <p:extLst>
      <p:ext uri="{BB962C8B-B14F-4D97-AF65-F5344CB8AC3E}">
        <p14:creationId xmlns:p14="http://schemas.microsoft.com/office/powerpoint/2010/main" val="256712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D28886E-B5A0-401A-8882-F560ECFDB4FC}"/>
              </a:ext>
            </a:extLst>
          </p:cNvPr>
          <p:cNvSpPr>
            <a:spLocks noGrp="1"/>
          </p:cNvSpPr>
          <p:nvPr>
            <p:ph type="sldNum" sz="quarter" idx="12"/>
          </p:nvPr>
        </p:nvSpPr>
        <p:spPr/>
        <p:txBody>
          <a:bodyPr/>
          <a:lstStyle/>
          <a:p>
            <a:fld id="{EADB90F9-9C8B-4738-A50E-8F04301A8C13}" type="slidenum">
              <a:rPr lang="de-DE" smtClean="0"/>
              <a:t>3</a:t>
            </a:fld>
            <a:endParaRPr lang="de-DE"/>
          </a:p>
        </p:txBody>
      </p:sp>
      <p:sp>
        <p:nvSpPr>
          <p:cNvPr id="3" name="Fußzeilenplatzhalter 2">
            <a:extLst>
              <a:ext uri="{FF2B5EF4-FFF2-40B4-BE49-F238E27FC236}">
                <a16:creationId xmlns:a16="http://schemas.microsoft.com/office/drawing/2014/main" id="{15C79C15-BEEB-4DA5-82E4-9671DD778216}"/>
              </a:ext>
            </a:extLst>
          </p:cNvPr>
          <p:cNvSpPr>
            <a:spLocks noGrp="1"/>
          </p:cNvSpPr>
          <p:nvPr>
            <p:ph type="ftr" sz="quarter" idx="11"/>
          </p:nvPr>
        </p:nvSpPr>
        <p:spPr/>
        <p:txBody>
          <a:bodyPr/>
          <a:lstStyle/>
          <a:p>
            <a:r>
              <a:rPr lang="de-DE"/>
              <a:t>Füreinander da. Miteinander stark</a:t>
            </a:r>
          </a:p>
        </p:txBody>
      </p:sp>
      <p:sp>
        <p:nvSpPr>
          <p:cNvPr id="8" name="Textplatzhalter 7">
            <a:extLst>
              <a:ext uri="{FF2B5EF4-FFF2-40B4-BE49-F238E27FC236}">
                <a16:creationId xmlns:a16="http://schemas.microsoft.com/office/drawing/2014/main" id="{27C4B48F-AD77-4648-9680-736B306E9AE1}"/>
              </a:ext>
            </a:extLst>
          </p:cNvPr>
          <p:cNvSpPr>
            <a:spLocks noGrp="1" noRot="1" noMove="1" noResize="1" noEditPoints="1" noAdjustHandles="1" noChangeArrowheads="1" noChangeShapeType="1"/>
          </p:cNvSpPr>
          <p:nvPr>
            <p:ph type="body" sz="quarter" idx="16"/>
          </p:nvPr>
        </p:nvSpPr>
        <p:spPr/>
        <p:txBody>
          <a:bodyPr/>
          <a:lstStyle/>
          <a:p>
            <a:r>
              <a:rPr lang="de-DE" sz="2000" dirty="0"/>
              <a:t>Die Strategieentwicklung erfolgte unter Einbeziehung von vielen inner- und außerverbandlichen Akteuren.</a:t>
            </a:r>
          </a:p>
        </p:txBody>
      </p:sp>
      <p:grpSp>
        <p:nvGrpSpPr>
          <p:cNvPr id="21" name="Group 13">
            <a:extLst>
              <a:ext uri="{FF2B5EF4-FFF2-40B4-BE49-F238E27FC236}">
                <a16:creationId xmlns:a16="http://schemas.microsoft.com/office/drawing/2014/main" id="{A13BC192-3751-A166-6470-51017F0E1BB9}"/>
              </a:ext>
            </a:extLst>
          </p:cNvPr>
          <p:cNvGrpSpPr>
            <a:grpSpLocks/>
          </p:cNvGrpSpPr>
          <p:nvPr/>
        </p:nvGrpSpPr>
        <p:grpSpPr>
          <a:xfrm>
            <a:off x="713284" y="2366007"/>
            <a:ext cx="1406930" cy="738255"/>
            <a:chOff x="433368" y="1644650"/>
            <a:chExt cx="2324147" cy="1008233"/>
          </a:xfrm>
          <a:solidFill>
            <a:srgbClr val="EB8264"/>
          </a:solidFill>
        </p:grpSpPr>
        <p:sp>
          <p:nvSpPr>
            <p:cNvPr id="22" name="Rectangle 8">
              <a:extLst>
                <a:ext uri="{FF2B5EF4-FFF2-40B4-BE49-F238E27FC236}">
                  <a16:creationId xmlns:a16="http://schemas.microsoft.com/office/drawing/2014/main" id="{3EA52E5B-697B-17A6-8DC0-C539FC64E0B2}"/>
                </a:ext>
              </a:extLst>
            </p:cNvPr>
            <p:cNvSpPr/>
            <p:nvPr/>
          </p:nvSpPr>
          <p:spPr>
            <a:xfrm>
              <a:off x="433368" y="1644650"/>
              <a:ext cx="1995421" cy="1008233"/>
            </a:xfrm>
            <a:prstGeom prst="rect">
              <a:avLst/>
            </a:prstGeom>
            <a:grpFill/>
            <a:ln>
              <a:solidFill>
                <a:srgbClr val="EB8264"/>
              </a:solidFill>
            </a:ln>
          </p:spPr>
          <p:txBody>
            <a:bodyPr wrap="square" lIns="108000" tIns="108000" rIns="108000" bIns="108000" anchor="t" anchorCtr="0">
              <a:noAutofit/>
            </a:bodyPr>
            <a:lstStyle/>
            <a:p>
              <a:pPr defTabSz="914355">
                <a:lnSpc>
                  <a:spcPct val="90000"/>
                </a:lnSpc>
                <a:spcAft>
                  <a:spcPts val="225"/>
                </a:spcAft>
              </a:pPr>
              <a:r>
                <a:rPr lang="en-GB" sz="1050" b="1" err="1">
                  <a:solidFill>
                    <a:schemeClr val="bg1"/>
                  </a:solidFill>
                </a:rPr>
                <a:t>Analysieren</a:t>
              </a:r>
              <a:endParaRPr lang="en-GB" sz="1050" b="1">
                <a:solidFill>
                  <a:schemeClr val="bg1"/>
                </a:solidFill>
              </a:endParaRPr>
            </a:p>
            <a:p>
              <a:pPr defTabSz="914355">
                <a:lnSpc>
                  <a:spcPct val="90000"/>
                </a:lnSpc>
                <a:spcAft>
                  <a:spcPts val="225"/>
                </a:spcAft>
              </a:pPr>
              <a:r>
                <a:rPr lang="en-GB" sz="1050" b="1">
                  <a:solidFill>
                    <a:schemeClr val="bg1"/>
                  </a:solidFill>
                </a:rPr>
                <a:t> </a:t>
              </a:r>
            </a:p>
          </p:txBody>
        </p:sp>
        <p:sp>
          <p:nvSpPr>
            <p:cNvPr id="23" name="Freeform 10">
              <a:extLst>
                <a:ext uri="{FF2B5EF4-FFF2-40B4-BE49-F238E27FC236}">
                  <a16:creationId xmlns:a16="http://schemas.microsoft.com/office/drawing/2014/main" id="{BBF6580D-8FD1-817E-607E-E1070A1D806B}"/>
                </a:ext>
              </a:extLst>
            </p:cNvPr>
            <p:cNvSpPr>
              <a:spLocks/>
            </p:cNvSpPr>
            <p:nvPr/>
          </p:nvSpPr>
          <p:spPr bwMode="auto">
            <a:xfrm>
              <a:off x="2249694" y="1737313"/>
              <a:ext cx="507821" cy="199833"/>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solidFill>
                <a:srgbClr val="EB8264"/>
              </a:solidFill>
            </a:ln>
          </p:spPr>
          <p:txBody>
            <a:bodyPr vert="horz" wrap="square" lIns="68580" tIns="34290" rIns="68580" bIns="34290" numCol="1" anchor="t" anchorCtr="0" compatLnSpc="1">
              <a:prstTxWarp prst="textNoShape">
                <a:avLst/>
              </a:prstTxWarp>
            </a:bodyPr>
            <a:lstStyle/>
            <a:p>
              <a:pPr>
                <a:lnSpc>
                  <a:spcPct val="90000"/>
                </a:lnSpc>
              </a:pPr>
              <a:endParaRPr lang="en-GB" sz="1050">
                <a:solidFill>
                  <a:schemeClr val="bg1"/>
                </a:solidFill>
              </a:endParaRPr>
            </a:p>
          </p:txBody>
        </p:sp>
      </p:grpSp>
      <p:grpSp>
        <p:nvGrpSpPr>
          <p:cNvPr id="24" name="Group 17">
            <a:extLst>
              <a:ext uri="{FF2B5EF4-FFF2-40B4-BE49-F238E27FC236}">
                <a16:creationId xmlns:a16="http://schemas.microsoft.com/office/drawing/2014/main" id="{1AC06695-8ADD-979A-8F54-FD9954D7119D}"/>
              </a:ext>
            </a:extLst>
          </p:cNvPr>
          <p:cNvGrpSpPr>
            <a:grpSpLocks/>
          </p:cNvGrpSpPr>
          <p:nvPr/>
        </p:nvGrpSpPr>
        <p:grpSpPr>
          <a:xfrm>
            <a:off x="3779514" y="2366007"/>
            <a:ext cx="1397615" cy="738255"/>
            <a:chOff x="721813" y="1644650"/>
            <a:chExt cx="1908028" cy="1008233"/>
          </a:xfrm>
          <a:solidFill>
            <a:srgbClr val="EB8264"/>
          </a:solidFill>
        </p:grpSpPr>
        <p:sp>
          <p:nvSpPr>
            <p:cNvPr id="25" name="Rectangle 18">
              <a:extLst>
                <a:ext uri="{FF2B5EF4-FFF2-40B4-BE49-F238E27FC236}">
                  <a16:creationId xmlns:a16="http://schemas.microsoft.com/office/drawing/2014/main" id="{720C7E48-5686-1963-710F-20F85525854F}"/>
                </a:ext>
              </a:extLst>
            </p:cNvPr>
            <p:cNvSpPr/>
            <p:nvPr/>
          </p:nvSpPr>
          <p:spPr>
            <a:xfrm>
              <a:off x="721813" y="1644650"/>
              <a:ext cx="1630364" cy="1008233"/>
            </a:xfrm>
            <a:prstGeom prst="rect">
              <a:avLst/>
            </a:prstGeom>
            <a:grpFill/>
            <a:ln>
              <a:solidFill>
                <a:srgbClr val="EB8264"/>
              </a:solidFill>
            </a:ln>
          </p:spPr>
          <p:txBody>
            <a:bodyPr wrap="square" lIns="108000" tIns="108000" rIns="108000" bIns="108000" anchor="t" anchorCtr="0">
              <a:noAutofit/>
            </a:bodyPr>
            <a:lstStyle/>
            <a:p>
              <a:pPr defTabSz="914355">
                <a:lnSpc>
                  <a:spcPct val="90000"/>
                </a:lnSpc>
                <a:spcAft>
                  <a:spcPts val="225"/>
                </a:spcAft>
              </a:pPr>
              <a:r>
                <a:rPr lang="en-GB" sz="1050" b="1">
                  <a:solidFill>
                    <a:schemeClr val="bg1"/>
                  </a:solidFill>
                </a:rPr>
                <a:t>Vision </a:t>
              </a:r>
              <a:r>
                <a:rPr lang="en-GB" sz="1050" b="1" err="1">
                  <a:solidFill>
                    <a:schemeClr val="bg1"/>
                  </a:solidFill>
                </a:rPr>
                <a:t>bilden</a:t>
              </a:r>
              <a:r>
                <a:rPr lang="en-GB" sz="1050" b="1">
                  <a:solidFill>
                    <a:schemeClr val="bg1"/>
                  </a:solidFill>
                </a:rPr>
                <a:t> &amp; </a:t>
              </a:r>
              <a:r>
                <a:rPr lang="en-GB" sz="1050" b="1" err="1">
                  <a:solidFill>
                    <a:schemeClr val="bg1"/>
                  </a:solidFill>
                </a:rPr>
                <a:t>Ziele</a:t>
              </a:r>
              <a:r>
                <a:rPr lang="en-GB" sz="1050" b="1">
                  <a:solidFill>
                    <a:schemeClr val="bg1"/>
                  </a:solidFill>
                </a:rPr>
                <a:t> </a:t>
              </a:r>
              <a:r>
                <a:rPr lang="en-GB" sz="1050" b="1" err="1">
                  <a:solidFill>
                    <a:schemeClr val="bg1"/>
                  </a:solidFill>
                </a:rPr>
                <a:t>definieren</a:t>
              </a:r>
              <a:endParaRPr lang="en-GB" sz="1050" b="1">
                <a:solidFill>
                  <a:schemeClr val="bg1"/>
                </a:solidFill>
              </a:endParaRPr>
            </a:p>
          </p:txBody>
        </p:sp>
        <p:sp>
          <p:nvSpPr>
            <p:cNvPr id="26" name="Freeform 10">
              <a:extLst>
                <a:ext uri="{FF2B5EF4-FFF2-40B4-BE49-F238E27FC236}">
                  <a16:creationId xmlns:a16="http://schemas.microsoft.com/office/drawing/2014/main" id="{FFD3BA5D-8566-2BFD-8AD5-118AA81C44A9}"/>
                </a:ext>
              </a:extLst>
            </p:cNvPr>
            <p:cNvSpPr>
              <a:spLocks/>
            </p:cNvSpPr>
            <p:nvPr/>
          </p:nvSpPr>
          <p:spPr bwMode="auto">
            <a:xfrm>
              <a:off x="2349435" y="1756497"/>
              <a:ext cx="280406" cy="180241"/>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solidFill>
                <a:srgbClr val="EB8264"/>
              </a:solidFill>
            </a:ln>
          </p:spPr>
          <p:txBody>
            <a:bodyPr vert="horz" wrap="square" lIns="68580" tIns="34290" rIns="68580" bIns="34290" numCol="1" anchor="t" anchorCtr="0" compatLnSpc="1">
              <a:prstTxWarp prst="textNoShape">
                <a:avLst/>
              </a:prstTxWarp>
            </a:bodyPr>
            <a:lstStyle/>
            <a:p>
              <a:pPr>
                <a:lnSpc>
                  <a:spcPct val="90000"/>
                </a:lnSpc>
              </a:pPr>
              <a:endParaRPr lang="en-GB" sz="1050">
                <a:solidFill>
                  <a:schemeClr val="bg1"/>
                </a:solidFill>
              </a:endParaRPr>
            </a:p>
          </p:txBody>
        </p:sp>
      </p:grpSp>
      <p:sp>
        <p:nvSpPr>
          <p:cNvPr id="28" name="Rectangle 21">
            <a:extLst>
              <a:ext uri="{FF2B5EF4-FFF2-40B4-BE49-F238E27FC236}">
                <a16:creationId xmlns:a16="http://schemas.microsoft.com/office/drawing/2014/main" id="{C10858F9-76ED-030C-4DA1-F526F9E8C44B}"/>
              </a:ext>
            </a:extLst>
          </p:cNvPr>
          <p:cNvSpPr/>
          <p:nvPr/>
        </p:nvSpPr>
        <p:spPr>
          <a:xfrm>
            <a:off x="6930524" y="2366006"/>
            <a:ext cx="1185880" cy="738255"/>
          </a:xfrm>
          <a:prstGeom prst="rect">
            <a:avLst/>
          </a:prstGeom>
          <a:solidFill>
            <a:srgbClr val="EB8264"/>
          </a:solidFill>
          <a:ln>
            <a:solidFill>
              <a:srgbClr val="EB8264"/>
            </a:solidFill>
          </a:ln>
        </p:spPr>
        <p:txBody>
          <a:bodyPr wrap="square" lIns="108000" tIns="108000" rIns="108000" bIns="108000" anchor="t" anchorCtr="0">
            <a:noAutofit/>
          </a:bodyPr>
          <a:lstStyle/>
          <a:p>
            <a:pPr defTabSz="914355">
              <a:lnSpc>
                <a:spcPct val="90000"/>
              </a:lnSpc>
              <a:spcAft>
                <a:spcPts val="225"/>
              </a:spcAft>
            </a:pPr>
            <a:r>
              <a:rPr lang="en-GB" sz="1050" b="1" err="1">
                <a:solidFill>
                  <a:schemeClr val="bg1"/>
                </a:solidFill>
              </a:rPr>
              <a:t>Maßnahmen</a:t>
            </a:r>
            <a:r>
              <a:rPr lang="en-GB" sz="1050" b="1">
                <a:solidFill>
                  <a:schemeClr val="bg1"/>
                </a:solidFill>
              </a:rPr>
              <a:t> </a:t>
            </a:r>
            <a:r>
              <a:rPr lang="en-GB" sz="1050" b="1" err="1">
                <a:solidFill>
                  <a:schemeClr val="bg1"/>
                </a:solidFill>
              </a:rPr>
              <a:t>identifzieren</a:t>
            </a:r>
            <a:r>
              <a:rPr lang="en-GB" sz="1050" b="1">
                <a:solidFill>
                  <a:schemeClr val="bg1"/>
                </a:solidFill>
              </a:rPr>
              <a:t> &amp; </a:t>
            </a:r>
            <a:r>
              <a:rPr lang="en-GB" sz="1050" b="1" err="1">
                <a:solidFill>
                  <a:schemeClr val="bg1"/>
                </a:solidFill>
              </a:rPr>
              <a:t>umsetzen</a:t>
            </a:r>
            <a:endParaRPr lang="en-GB" sz="1050" b="1">
              <a:solidFill>
                <a:schemeClr val="bg1"/>
              </a:solidFill>
            </a:endParaRPr>
          </a:p>
        </p:txBody>
      </p:sp>
      <p:grpSp>
        <p:nvGrpSpPr>
          <p:cNvPr id="30" name="Group 23">
            <a:extLst>
              <a:ext uri="{FF2B5EF4-FFF2-40B4-BE49-F238E27FC236}">
                <a16:creationId xmlns:a16="http://schemas.microsoft.com/office/drawing/2014/main" id="{3A8A683B-F89B-ED85-C938-0620275C9327}"/>
              </a:ext>
            </a:extLst>
          </p:cNvPr>
          <p:cNvGrpSpPr>
            <a:grpSpLocks/>
          </p:cNvGrpSpPr>
          <p:nvPr/>
        </p:nvGrpSpPr>
        <p:grpSpPr>
          <a:xfrm>
            <a:off x="2253492" y="2366007"/>
            <a:ext cx="1424329" cy="738255"/>
            <a:chOff x="796925" y="1644650"/>
            <a:chExt cx="1944499" cy="1008233"/>
          </a:xfrm>
          <a:solidFill>
            <a:srgbClr val="EB8264"/>
          </a:solidFill>
        </p:grpSpPr>
        <p:sp>
          <p:nvSpPr>
            <p:cNvPr id="31" name="Rectangle 24">
              <a:extLst>
                <a:ext uri="{FF2B5EF4-FFF2-40B4-BE49-F238E27FC236}">
                  <a16:creationId xmlns:a16="http://schemas.microsoft.com/office/drawing/2014/main" id="{B60B779A-1944-D18B-8F5C-F7EB2FF4A298}"/>
                </a:ext>
              </a:extLst>
            </p:cNvPr>
            <p:cNvSpPr/>
            <p:nvPr/>
          </p:nvSpPr>
          <p:spPr>
            <a:xfrm>
              <a:off x="796925" y="1644650"/>
              <a:ext cx="1630363" cy="1008233"/>
            </a:xfrm>
            <a:prstGeom prst="rect">
              <a:avLst/>
            </a:prstGeom>
            <a:grpFill/>
            <a:ln>
              <a:solidFill>
                <a:srgbClr val="EB8264"/>
              </a:solidFill>
            </a:ln>
          </p:spPr>
          <p:txBody>
            <a:bodyPr wrap="square" lIns="108000" tIns="108000" rIns="108000" bIns="108000" anchor="t" anchorCtr="0">
              <a:noAutofit/>
            </a:bodyPr>
            <a:lstStyle/>
            <a:p>
              <a:pPr defTabSz="914355">
                <a:lnSpc>
                  <a:spcPct val="90000"/>
                </a:lnSpc>
                <a:spcAft>
                  <a:spcPts val="225"/>
                </a:spcAft>
              </a:pPr>
              <a:r>
                <a:rPr lang="en-GB" sz="1050" b="1" err="1">
                  <a:solidFill>
                    <a:schemeClr val="bg1"/>
                  </a:solidFill>
                </a:rPr>
                <a:t>Schwerpunkte</a:t>
              </a:r>
              <a:r>
                <a:rPr lang="en-GB" sz="1050" b="1">
                  <a:solidFill>
                    <a:schemeClr val="bg1"/>
                  </a:solidFill>
                </a:rPr>
                <a:t> </a:t>
              </a:r>
              <a:r>
                <a:rPr lang="en-GB" sz="1050" b="1" err="1">
                  <a:solidFill>
                    <a:schemeClr val="bg1"/>
                  </a:solidFill>
                </a:rPr>
                <a:t>identifizieren</a:t>
              </a:r>
              <a:endParaRPr lang="en-GB" sz="1050" b="1">
                <a:solidFill>
                  <a:schemeClr val="bg1"/>
                </a:solidFill>
              </a:endParaRPr>
            </a:p>
          </p:txBody>
        </p:sp>
        <p:sp>
          <p:nvSpPr>
            <p:cNvPr id="32" name="Freeform 10">
              <a:extLst>
                <a:ext uri="{FF2B5EF4-FFF2-40B4-BE49-F238E27FC236}">
                  <a16:creationId xmlns:a16="http://schemas.microsoft.com/office/drawing/2014/main" id="{4651F07E-E13F-20C3-F9C4-A7BA7C229334}"/>
                </a:ext>
              </a:extLst>
            </p:cNvPr>
            <p:cNvSpPr>
              <a:spLocks/>
            </p:cNvSpPr>
            <p:nvPr/>
          </p:nvSpPr>
          <p:spPr bwMode="auto">
            <a:xfrm>
              <a:off x="2368202" y="1756905"/>
              <a:ext cx="373222" cy="180241"/>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solidFill>
                <a:srgbClr val="EB8264"/>
              </a:solidFill>
            </a:ln>
          </p:spPr>
          <p:txBody>
            <a:bodyPr vert="horz" wrap="square" lIns="68580" tIns="34290" rIns="68580" bIns="34290" numCol="1" anchor="t" anchorCtr="0" compatLnSpc="1">
              <a:prstTxWarp prst="textNoShape">
                <a:avLst/>
              </a:prstTxWarp>
            </a:bodyPr>
            <a:lstStyle/>
            <a:p>
              <a:pPr>
                <a:lnSpc>
                  <a:spcPct val="90000"/>
                </a:lnSpc>
              </a:pPr>
              <a:endParaRPr lang="en-GB" sz="1050">
                <a:solidFill>
                  <a:schemeClr val="bg1"/>
                </a:solidFill>
              </a:endParaRPr>
            </a:p>
          </p:txBody>
        </p:sp>
      </p:grpSp>
      <p:grpSp>
        <p:nvGrpSpPr>
          <p:cNvPr id="33" name="Group 26">
            <a:extLst>
              <a:ext uri="{FF2B5EF4-FFF2-40B4-BE49-F238E27FC236}">
                <a16:creationId xmlns:a16="http://schemas.microsoft.com/office/drawing/2014/main" id="{A9D242C3-3F4B-FD3F-C84E-9C5411D10EFB}"/>
              </a:ext>
            </a:extLst>
          </p:cNvPr>
          <p:cNvGrpSpPr>
            <a:grpSpLocks/>
          </p:cNvGrpSpPr>
          <p:nvPr/>
        </p:nvGrpSpPr>
        <p:grpSpPr>
          <a:xfrm>
            <a:off x="5332167" y="2350135"/>
            <a:ext cx="1422471" cy="738255"/>
            <a:chOff x="757729" y="1642567"/>
            <a:chExt cx="1835663" cy="1008233"/>
          </a:xfrm>
          <a:solidFill>
            <a:srgbClr val="EB8264"/>
          </a:solidFill>
        </p:grpSpPr>
        <p:sp>
          <p:nvSpPr>
            <p:cNvPr id="34" name="Rectangle 27">
              <a:extLst>
                <a:ext uri="{FF2B5EF4-FFF2-40B4-BE49-F238E27FC236}">
                  <a16:creationId xmlns:a16="http://schemas.microsoft.com/office/drawing/2014/main" id="{D3A28EEA-BAA6-EFA9-6EB8-1552D17A7D6C}"/>
                </a:ext>
              </a:extLst>
            </p:cNvPr>
            <p:cNvSpPr/>
            <p:nvPr/>
          </p:nvSpPr>
          <p:spPr>
            <a:xfrm>
              <a:off x="757729" y="1642567"/>
              <a:ext cx="1667348" cy="1008233"/>
            </a:xfrm>
            <a:prstGeom prst="rect">
              <a:avLst/>
            </a:prstGeom>
            <a:grpFill/>
            <a:ln>
              <a:solidFill>
                <a:srgbClr val="EB8264"/>
              </a:solidFill>
            </a:ln>
          </p:spPr>
          <p:txBody>
            <a:bodyPr wrap="square" lIns="108000" tIns="108000" rIns="108000" bIns="108000" anchor="t" anchorCtr="0">
              <a:noAutofit/>
            </a:bodyPr>
            <a:lstStyle/>
            <a:p>
              <a:pPr defTabSz="914355">
                <a:lnSpc>
                  <a:spcPct val="90000"/>
                </a:lnSpc>
                <a:spcAft>
                  <a:spcPts val="225"/>
                </a:spcAft>
              </a:pPr>
              <a:r>
                <a:rPr lang="en-GB" sz="1050" b="1" err="1">
                  <a:solidFill>
                    <a:schemeClr val="bg1"/>
                  </a:solidFill>
                </a:rPr>
                <a:t>Strategie</a:t>
              </a:r>
              <a:r>
                <a:rPr lang="en-GB" sz="1050" b="1">
                  <a:solidFill>
                    <a:schemeClr val="bg1"/>
                  </a:solidFill>
                </a:rPr>
                <a:t> </a:t>
              </a:r>
            </a:p>
            <a:p>
              <a:pPr defTabSz="914355">
                <a:lnSpc>
                  <a:spcPct val="90000"/>
                </a:lnSpc>
                <a:spcAft>
                  <a:spcPts val="225"/>
                </a:spcAft>
              </a:pPr>
              <a:r>
                <a:rPr lang="en-GB" sz="1050" b="1" err="1">
                  <a:solidFill>
                    <a:schemeClr val="bg1"/>
                  </a:solidFill>
                </a:rPr>
                <a:t>verabschieden</a:t>
              </a:r>
              <a:r>
                <a:rPr lang="en-GB" sz="1050" b="1">
                  <a:solidFill>
                    <a:schemeClr val="bg1"/>
                  </a:solidFill>
                </a:rPr>
                <a:t> &amp; in den </a:t>
              </a:r>
              <a:r>
                <a:rPr lang="en-GB" sz="1050" b="1" err="1">
                  <a:solidFill>
                    <a:schemeClr val="bg1"/>
                  </a:solidFill>
                </a:rPr>
                <a:t>Verband</a:t>
              </a:r>
              <a:r>
                <a:rPr lang="en-GB" sz="1050" b="1">
                  <a:solidFill>
                    <a:schemeClr val="bg1"/>
                  </a:solidFill>
                </a:rPr>
                <a:t> </a:t>
              </a:r>
              <a:r>
                <a:rPr lang="en-GB" sz="1050" b="1" err="1">
                  <a:solidFill>
                    <a:schemeClr val="bg1"/>
                  </a:solidFill>
                </a:rPr>
                <a:t>kommunizieren</a:t>
              </a:r>
              <a:endParaRPr lang="en-GB" sz="1050" b="1">
                <a:solidFill>
                  <a:schemeClr val="bg1"/>
                </a:solidFill>
              </a:endParaRPr>
            </a:p>
          </p:txBody>
        </p:sp>
        <p:sp>
          <p:nvSpPr>
            <p:cNvPr id="35" name="Freeform 10">
              <a:extLst>
                <a:ext uri="{FF2B5EF4-FFF2-40B4-BE49-F238E27FC236}">
                  <a16:creationId xmlns:a16="http://schemas.microsoft.com/office/drawing/2014/main" id="{C09B67EE-D46E-2388-86A4-52B866CE93CC}"/>
                </a:ext>
              </a:extLst>
            </p:cNvPr>
            <p:cNvSpPr>
              <a:spLocks/>
            </p:cNvSpPr>
            <p:nvPr/>
          </p:nvSpPr>
          <p:spPr bwMode="auto">
            <a:xfrm>
              <a:off x="2382719" y="1756906"/>
              <a:ext cx="210673" cy="180241"/>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solidFill>
                <a:srgbClr val="EB8264"/>
              </a:solidFill>
            </a:ln>
          </p:spPr>
          <p:txBody>
            <a:bodyPr vert="horz" wrap="square" lIns="68580" tIns="34290" rIns="68580" bIns="34290" numCol="1" anchor="t" anchorCtr="0" compatLnSpc="1">
              <a:prstTxWarp prst="textNoShape">
                <a:avLst/>
              </a:prstTxWarp>
            </a:bodyPr>
            <a:lstStyle/>
            <a:p>
              <a:pPr>
                <a:lnSpc>
                  <a:spcPct val="90000"/>
                </a:lnSpc>
              </a:pPr>
              <a:endParaRPr lang="en-GB" sz="1050">
                <a:solidFill>
                  <a:schemeClr val="bg1"/>
                </a:solidFill>
              </a:endParaRPr>
            </a:p>
          </p:txBody>
        </p:sp>
      </p:grpSp>
      <p:sp>
        <p:nvSpPr>
          <p:cNvPr id="36" name="Rechteck 35">
            <a:extLst>
              <a:ext uri="{FF2B5EF4-FFF2-40B4-BE49-F238E27FC236}">
                <a16:creationId xmlns:a16="http://schemas.microsoft.com/office/drawing/2014/main" id="{47428F14-E4D2-2BFC-0A5D-3974B619F16E}"/>
              </a:ext>
            </a:extLst>
          </p:cNvPr>
          <p:cNvSpPr/>
          <p:nvPr/>
        </p:nvSpPr>
        <p:spPr>
          <a:xfrm>
            <a:off x="720160" y="2141986"/>
            <a:ext cx="590384" cy="218177"/>
          </a:xfrm>
          <a:prstGeom prst="rect">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solidFill>
                  <a:schemeClr val="bg1"/>
                </a:solidFill>
              </a:rPr>
              <a:t>2019</a:t>
            </a:r>
          </a:p>
        </p:txBody>
      </p:sp>
      <p:sp>
        <p:nvSpPr>
          <p:cNvPr id="37" name="Rechteck 36">
            <a:extLst>
              <a:ext uri="{FF2B5EF4-FFF2-40B4-BE49-F238E27FC236}">
                <a16:creationId xmlns:a16="http://schemas.microsoft.com/office/drawing/2014/main" id="{33833CB3-4EB2-E542-25D2-0395C50E4D79}"/>
              </a:ext>
            </a:extLst>
          </p:cNvPr>
          <p:cNvSpPr/>
          <p:nvPr/>
        </p:nvSpPr>
        <p:spPr>
          <a:xfrm>
            <a:off x="3786499" y="2141986"/>
            <a:ext cx="590384" cy="218177"/>
          </a:xfrm>
          <a:prstGeom prst="rect">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solidFill>
                  <a:schemeClr val="bg1"/>
                </a:solidFill>
              </a:rPr>
              <a:t>2020</a:t>
            </a:r>
          </a:p>
        </p:txBody>
      </p:sp>
      <p:sp>
        <p:nvSpPr>
          <p:cNvPr id="38" name="Rechteck 37">
            <a:extLst>
              <a:ext uri="{FF2B5EF4-FFF2-40B4-BE49-F238E27FC236}">
                <a16:creationId xmlns:a16="http://schemas.microsoft.com/office/drawing/2014/main" id="{ED552F3B-11D3-2BC5-8519-E40960680550}"/>
              </a:ext>
            </a:extLst>
          </p:cNvPr>
          <p:cNvSpPr/>
          <p:nvPr/>
        </p:nvSpPr>
        <p:spPr>
          <a:xfrm>
            <a:off x="6937399" y="2137643"/>
            <a:ext cx="797443" cy="218177"/>
          </a:xfrm>
          <a:prstGeom prst="rect">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solidFill>
                  <a:schemeClr val="bg1"/>
                </a:solidFill>
              </a:rPr>
              <a:t>ab 2021</a:t>
            </a:r>
          </a:p>
        </p:txBody>
      </p:sp>
      <p:sp>
        <p:nvSpPr>
          <p:cNvPr id="39" name="Textfeld 2">
            <a:extLst>
              <a:ext uri="{FF2B5EF4-FFF2-40B4-BE49-F238E27FC236}">
                <a16:creationId xmlns:a16="http://schemas.microsoft.com/office/drawing/2014/main" id="{BBE6B3A9-E9A3-771F-B452-155E2E5B431E}"/>
              </a:ext>
            </a:extLst>
          </p:cNvPr>
          <p:cNvSpPr txBox="1"/>
          <p:nvPr/>
        </p:nvSpPr>
        <p:spPr bwMode="auto">
          <a:xfrm>
            <a:off x="7201211" y="3263180"/>
            <a:ext cx="1829117" cy="692497"/>
          </a:xfrm>
          <a:prstGeom prst="rect">
            <a:avLst/>
          </a:prstGeom>
          <a:noFill/>
          <a:ln w="9525">
            <a:noFill/>
            <a:miter lim="800000"/>
            <a:headEnd/>
            <a:tailEnd/>
          </a:ln>
          <a:effectLst/>
        </p:spPr>
        <p:txBody>
          <a:bodyPr rot="0" spcFirstLastPara="0" vertOverflow="overflow" horzOverflow="overflow" vert="horz" wrap="square" lIns="27000" tIns="0" rIns="0" bIns="0" numCol="1" spcCol="0" rtlCol="0" fromWordArt="0" anchor="t" anchorCtr="0" forceAA="0" compatLnSpc="1">
            <a:prstTxWarp prst="textNoShape">
              <a:avLst/>
            </a:prstTxWarp>
            <a:spAutoFit/>
          </a:bodyPr>
          <a:lstStyle/>
          <a:p>
            <a:pPr marL="128588" indent="-128588" defTabSz="342900" eaLnBrk="0" hangingPunct="0">
              <a:buFont typeface="Arial" panose="020B0604020202020204" pitchFamily="34" charset="0"/>
              <a:buChar char="•"/>
            </a:pPr>
            <a:r>
              <a:rPr lang="de-DE" sz="900">
                <a:ea typeface="Verdana"/>
                <a:cs typeface="Verdana"/>
              </a:rPr>
              <a:t>Erarbeitung von</a:t>
            </a:r>
            <a:br>
              <a:rPr lang="de-DE" sz="900">
                <a:ea typeface="Verdana"/>
                <a:cs typeface="Verdana"/>
              </a:rPr>
            </a:br>
            <a:r>
              <a:rPr lang="de-DE" sz="900">
                <a:ea typeface="Verdana"/>
                <a:cs typeface="Verdana"/>
              </a:rPr>
              <a:t>Maßnahmen</a:t>
            </a:r>
          </a:p>
          <a:p>
            <a:pPr marL="128588" indent="-128588" defTabSz="342900" eaLnBrk="0" hangingPunct="0">
              <a:buFont typeface="Arial" panose="020B0604020202020204" pitchFamily="34" charset="0"/>
              <a:buChar char="•"/>
            </a:pPr>
            <a:r>
              <a:rPr lang="de-DE" sz="900">
                <a:ea typeface="Verdana"/>
                <a:cs typeface="Verdana"/>
              </a:rPr>
              <a:t>Start der </a:t>
            </a:r>
            <a:br>
              <a:rPr lang="de-DE" sz="900">
                <a:ea typeface="Verdana"/>
                <a:cs typeface="Verdana"/>
              </a:rPr>
            </a:br>
            <a:r>
              <a:rPr lang="de-DE" sz="900">
                <a:ea typeface="Verdana"/>
                <a:cs typeface="Verdana"/>
              </a:rPr>
              <a:t>operativen </a:t>
            </a:r>
            <a:br>
              <a:rPr lang="de-DE" sz="900">
                <a:ea typeface="Verdana"/>
                <a:cs typeface="Verdana"/>
              </a:rPr>
            </a:br>
            <a:r>
              <a:rPr lang="de-DE" sz="900">
                <a:ea typeface="Verdana"/>
                <a:cs typeface="Verdana"/>
              </a:rPr>
              <a:t>Umsetzung</a:t>
            </a:r>
          </a:p>
        </p:txBody>
      </p:sp>
      <p:cxnSp>
        <p:nvCxnSpPr>
          <p:cNvPr id="40" name="Straight Connector 3">
            <a:extLst>
              <a:ext uri="{FF2B5EF4-FFF2-40B4-BE49-F238E27FC236}">
                <a16:creationId xmlns:a16="http://schemas.microsoft.com/office/drawing/2014/main" id="{9C470D02-F11D-BB91-EBB6-8153B37D0BC5}"/>
              </a:ext>
            </a:extLst>
          </p:cNvPr>
          <p:cNvCxnSpPr/>
          <p:nvPr/>
        </p:nvCxnSpPr>
        <p:spPr>
          <a:xfrm>
            <a:off x="994061" y="3080750"/>
            <a:ext cx="0" cy="810000"/>
          </a:xfrm>
          <a:prstGeom prst="line">
            <a:avLst/>
          </a:prstGeom>
          <a:ln w="9525">
            <a:solidFill>
              <a:srgbClr val="E6000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30">
            <a:extLst>
              <a:ext uri="{FF2B5EF4-FFF2-40B4-BE49-F238E27FC236}">
                <a16:creationId xmlns:a16="http://schemas.microsoft.com/office/drawing/2014/main" id="{23C6658C-920C-EAC1-17B3-71E8B508605B}"/>
              </a:ext>
            </a:extLst>
          </p:cNvPr>
          <p:cNvCxnSpPr/>
          <p:nvPr/>
        </p:nvCxnSpPr>
        <p:spPr>
          <a:xfrm>
            <a:off x="2538435" y="1505231"/>
            <a:ext cx="0" cy="810000"/>
          </a:xfrm>
          <a:prstGeom prst="line">
            <a:avLst/>
          </a:prstGeom>
          <a:ln w="9525">
            <a:solidFill>
              <a:srgbClr val="E60005"/>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32">
            <a:extLst>
              <a:ext uri="{FF2B5EF4-FFF2-40B4-BE49-F238E27FC236}">
                <a16:creationId xmlns:a16="http://schemas.microsoft.com/office/drawing/2014/main" id="{5B15813A-32AD-A05D-EAC5-5A3570590D50}"/>
              </a:ext>
            </a:extLst>
          </p:cNvPr>
          <p:cNvCxnSpPr/>
          <p:nvPr/>
        </p:nvCxnSpPr>
        <p:spPr>
          <a:xfrm>
            <a:off x="4073771" y="3080750"/>
            <a:ext cx="0" cy="810000"/>
          </a:xfrm>
          <a:prstGeom prst="line">
            <a:avLst/>
          </a:prstGeom>
          <a:ln w="9525">
            <a:solidFill>
              <a:srgbClr val="E60005"/>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36">
            <a:extLst>
              <a:ext uri="{FF2B5EF4-FFF2-40B4-BE49-F238E27FC236}">
                <a16:creationId xmlns:a16="http://schemas.microsoft.com/office/drawing/2014/main" id="{6C0C461B-6DB0-69FF-117E-C9AA917AEE7A}"/>
              </a:ext>
            </a:extLst>
          </p:cNvPr>
          <p:cNvCxnSpPr/>
          <p:nvPr/>
        </p:nvCxnSpPr>
        <p:spPr>
          <a:xfrm>
            <a:off x="7108662" y="3080747"/>
            <a:ext cx="0" cy="810000"/>
          </a:xfrm>
          <a:prstGeom prst="line">
            <a:avLst/>
          </a:prstGeom>
          <a:ln w="9525">
            <a:solidFill>
              <a:srgbClr val="E60005"/>
            </a:solidFill>
          </a:ln>
          <a:effectLst/>
        </p:spPr>
        <p:style>
          <a:lnRef idx="2">
            <a:schemeClr val="accent1"/>
          </a:lnRef>
          <a:fillRef idx="0">
            <a:schemeClr val="accent1"/>
          </a:fillRef>
          <a:effectRef idx="1">
            <a:schemeClr val="accent1"/>
          </a:effectRef>
          <a:fontRef idx="minor">
            <a:schemeClr val="tx1"/>
          </a:fontRef>
        </p:style>
      </p:cxnSp>
      <p:sp>
        <p:nvSpPr>
          <p:cNvPr id="44" name="Textfeld 2">
            <a:extLst>
              <a:ext uri="{FF2B5EF4-FFF2-40B4-BE49-F238E27FC236}">
                <a16:creationId xmlns:a16="http://schemas.microsoft.com/office/drawing/2014/main" id="{21375954-0701-B0C0-93B7-91592285F524}"/>
              </a:ext>
            </a:extLst>
          </p:cNvPr>
          <p:cNvSpPr txBox="1"/>
          <p:nvPr/>
        </p:nvSpPr>
        <p:spPr bwMode="auto">
          <a:xfrm>
            <a:off x="1037714" y="3270323"/>
            <a:ext cx="1829117" cy="1384995"/>
          </a:xfrm>
          <a:prstGeom prst="rect">
            <a:avLst/>
          </a:prstGeom>
          <a:noFill/>
          <a:ln w="9525">
            <a:noFill/>
            <a:miter lim="800000"/>
            <a:headEnd/>
            <a:tailEnd/>
          </a:ln>
          <a:effectLst/>
        </p:spPr>
        <p:txBody>
          <a:bodyPr rot="0" spcFirstLastPara="0" vertOverflow="overflow" horzOverflow="overflow" vert="horz" wrap="square" lIns="27000" tIns="0" rIns="0" bIns="0" numCol="1" spcCol="0" rtlCol="0" fromWordArt="0" anchor="t" anchorCtr="0" forceAA="0" compatLnSpc="1">
            <a:prstTxWarp prst="textNoShape">
              <a:avLst/>
            </a:prstTxWarp>
            <a:spAutoFit/>
          </a:bodyPr>
          <a:lstStyle/>
          <a:p>
            <a:pPr defTabSz="342900" eaLnBrk="0" hangingPunct="0"/>
            <a:r>
              <a:rPr lang="de-DE" sz="900">
                <a:ea typeface="Verdana"/>
                <a:cs typeface="Verdana"/>
              </a:rPr>
              <a:t>Sammlung von Informationen über</a:t>
            </a:r>
          </a:p>
          <a:p>
            <a:pPr marL="214313" indent="-214313" defTabSz="342900" eaLnBrk="0" hangingPunct="0">
              <a:buFont typeface="Arial" panose="020B0604020202020204" pitchFamily="34" charset="0"/>
              <a:buChar char="•"/>
            </a:pPr>
            <a:r>
              <a:rPr lang="de-DE" sz="900">
                <a:ea typeface="Verdana"/>
                <a:cs typeface="Verdana"/>
              </a:rPr>
              <a:t>Sichtung von Sekundärdaten (</a:t>
            </a:r>
            <a:r>
              <a:rPr lang="de-DE" sz="900">
                <a:ea typeface="Verdana"/>
                <a:cs typeface="Verdana"/>
                <a:sym typeface="Wingdings" panose="05000000000000000000" pitchFamily="2" charset="2"/>
              </a:rPr>
              <a:t> z.B. IFRC, Strategien der Gemeinschaften),</a:t>
            </a:r>
            <a:endParaRPr lang="de-DE" sz="900">
              <a:ea typeface="Verdana"/>
              <a:cs typeface="Verdana"/>
            </a:endParaRPr>
          </a:p>
          <a:p>
            <a:pPr marL="214313" indent="-214313" defTabSz="342900" eaLnBrk="0" hangingPunct="0">
              <a:buFont typeface="Arial" panose="020B0604020202020204" pitchFamily="34" charset="0"/>
              <a:buChar char="•"/>
            </a:pPr>
            <a:r>
              <a:rPr lang="de-DE" sz="900">
                <a:ea typeface="Verdana"/>
                <a:cs typeface="Verdana"/>
              </a:rPr>
              <a:t>Sammlung von Erkenntnissen aus Diskussionen, </a:t>
            </a:r>
          </a:p>
          <a:p>
            <a:pPr marL="214313" indent="-214313" defTabSz="342900" eaLnBrk="0" hangingPunct="0">
              <a:buFont typeface="Arial" panose="020B0604020202020204" pitchFamily="34" charset="0"/>
              <a:buChar char="•"/>
            </a:pPr>
            <a:r>
              <a:rPr lang="de-DE" sz="900">
                <a:ea typeface="Verdana"/>
                <a:cs typeface="Verdana"/>
              </a:rPr>
              <a:t>Gezielte Befragungen von internen und externen Zielgruppen (Befragung &amp; Interviews)   </a:t>
            </a:r>
          </a:p>
        </p:txBody>
      </p:sp>
      <p:sp>
        <p:nvSpPr>
          <p:cNvPr id="45" name="Textfeld 2">
            <a:extLst>
              <a:ext uri="{FF2B5EF4-FFF2-40B4-BE49-F238E27FC236}">
                <a16:creationId xmlns:a16="http://schemas.microsoft.com/office/drawing/2014/main" id="{604FCA69-1CC3-4256-9618-C31DCF74956E}"/>
              </a:ext>
            </a:extLst>
          </p:cNvPr>
          <p:cNvSpPr txBox="1"/>
          <p:nvPr/>
        </p:nvSpPr>
        <p:spPr bwMode="auto">
          <a:xfrm>
            <a:off x="2621189" y="1419814"/>
            <a:ext cx="1829117" cy="553998"/>
          </a:xfrm>
          <a:prstGeom prst="rect">
            <a:avLst/>
          </a:prstGeom>
          <a:noFill/>
          <a:ln w="9525">
            <a:noFill/>
            <a:miter lim="800000"/>
            <a:headEnd/>
            <a:tailEnd/>
          </a:ln>
          <a:effectLst/>
        </p:spPr>
        <p:txBody>
          <a:bodyPr rot="0" spcFirstLastPara="0" vertOverflow="overflow" horzOverflow="overflow" vert="horz" wrap="square" lIns="27000" tIns="0" rIns="0" bIns="0" numCol="1" spcCol="0" rtlCol="0" fromWordArt="0" anchor="t" anchorCtr="0" forceAA="0" compatLnSpc="1">
            <a:prstTxWarp prst="textNoShape">
              <a:avLst/>
            </a:prstTxWarp>
            <a:spAutoFit/>
          </a:bodyPr>
          <a:lstStyle/>
          <a:p>
            <a:pPr marL="128588" indent="-128588" defTabSz="342900" eaLnBrk="0" hangingPunct="0">
              <a:buFont typeface="Arial" panose="020B0604020202020204" pitchFamily="34" charset="0"/>
              <a:buChar char="•"/>
            </a:pPr>
            <a:r>
              <a:rPr lang="de-DE" sz="900">
                <a:ea typeface="Verdana"/>
                <a:cs typeface="Verdana"/>
              </a:rPr>
              <a:t>Auswertung der Erkenntnisse aus der Analysephase</a:t>
            </a:r>
          </a:p>
          <a:p>
            <a:pPr marL="128588" indent="-128588" defTabSz="342900" eaLnBrk="0" hangingPunct="0">
              <a:buFont typeface="Arial" panose="020B0604020202020204" pitchFamily="34" charset="0"/>
              <a:buChar char="•"/>
            </a:pPr>
            <a:r>
              <a:rPr lang="de-DE" sz="900">
                <a:ea typeface="Verdana"/>
                <a:cs typeface="Verdana"/>
              </a:rPr>
              <a:t>Identifikation erster Schwerpunkte</a:t>
            </a:r>
          </a:p>
        </p:txBody>
      </p:sp>
      <p:cxnSp>
        <p:nvCxnSpPr>
          <p:cNvPr id="46" name="Straight Connector 40">
            <a:extLst>
              <a:ext uri="{FF2B5EF4-FFF2-40B4-BE49-F238E27FC236}">
                <a16:creationId xmlns:a16="http://schemas.microsoft.com/office/drawing/2014/main" id="{00A0F6E2-3746-D31D-B10F-D20BDE2CB611}"/>
              </a:ext>
            </a:extLst>
          </p:cNvPr>
          <p:cNvCxnSpPr/>
          <p:nvPr/>
        </p:nvCxnSpPr>
        <p:spPr>
          <a:xfrm>
            <a:off x="5624946" y="1513393"/>
            <a:ext cx="0" cy="810000"/>
          </a:xfrm>
          <a:prstGeom prst="line">
            <a:avLst/>
          </a:prstGeom>
          <a:ln w="9525">
            <a:solidFill>
              <a:srgbClr val="E60005"/>
            </a:solidFill>
          </a:ln>
          <a:effectLst/>
        </p:spPr>
        <p:style>
          <a:lnRef idx="2">
            <a:schemeClr val="accent1"/>
          </a:lnRef>
          <a:fillRef idx="0">
            <a:schemeClr val="accent1"/>
          </a:fillRef>
          <a:effectRef idx="1">
            <a:schemeClr val="accent1"/>
          </a:effectRef>
          <a:fontRef idx="minor">
            <a:schemeClr val="tx1"/>
          </a:fontRef>
        </p:style>
      </p:cxnSp>
      <p:sp>
        <p:nvSpPr>
          <p:cNvPr id="47" name="Textfeld 2">
            <a:extLst>
              <a:ext uri="{FF2B5EF4-FFF2-40B4-BE49-F238E27FC236}">
                <a16:creationId xmlns:a16="http://schemas.microsoft.com/office/drawing/2014/main" id="{45214012-3D70-BCFD-83F7-CE28169FB563}"/>
              </a:ext>
            </a:extLst>
          </p:cNvPr>
          <p:cNvSpPr txBox="1"/>
          <p:nvPr/>
        </p:nvSpPr>
        <p:spPr bwMode="auto">
          <a:xfrm>
            <a:off x="4153386" y="3270324"/>
            <a:ext cx="2016909" cy="830997"/>
          </a:xfrm>
          <a:prstGeom prst="rect">
            <a:avLst/>
          </a:prstGeom>
          <a:noFill/>
          <a:ln w="9525">
            <a:noFill/>
            <a:miter lim="800000"/>
            <a:headEnd/>
            <a:tailEnd/>
          </a:ln>
          <a:effectLst/>
        </p:spPr>
        <p:txBody>
          <a:bodyPr rot="0" spcFirstLastPara="0" vertOverflow="overflow" horzOverflow="overflow" vert="horz" wrap="square" lIns="27000" tIns="0" rIns="0" bIns="0" numCol="1" spcCol="0" rtlCol="0" fromWordArt="0" anchor="t" anchorCtr="0" forceAA="0" compatLnSpc="1">
            <a:prstTxWarp prst="textNoShape">
              <a:avLst/>
            </a:prstTxWarp>
            <a:spAutoFit/>
          </a:bodyPr>
          <a:lstStyle/>
          <a:p>
            <a:pPr marL="128588" indent="-128588" defTabSz="342900" eaLnBrk="0" hangingPunct="0">
              <a:buFont typeface="Arial" panose="020B0604020202020204" pitchFamily="34" charset="0"/>
              <a:buChar char="•"/>
            </a:pPr>
            <a:r>
              <a:rPr lang="de-DE" sz="900">
                <a:ea typeface="Verdana"/>
                <a:cs typeface="Verdana"/>
              </a:rPr>
              <a:t>Bildung einer Vision und Definition von Zielen basierend auf den Erkenntnissen aus der Analysephase und den identifizierten Schwerpunkten</a:t>
            </a:r>
            <a:br>
              <a:rPr lang="de-DE" sz="900">
                <a:ea typeface="Verdana"/>
                <a:cs typeface="Verdana"/>
              </a:rPr>
            </a:br>
            <a:endParaRPr lang="de-DE" sz="900">
              <a:ea typeface="Verdana"/>
              <a:cs typeface="Verdana"/>
            </a:endParaRPr>
          </a:p>
        </p:txBody>
      </p:sp>
      <p:sp>
        <p:nvSpPr>
          <p:cNvPr id="48" name="Textfeld 2">
            <a:extLst>
              <a:ext uri="{FF2B5EF4-FFF2-40B4-BE49-F238E27FC236}">
                <a16:creationId xmlns:a16="http://schemas.microsoft.com/office/drawing/2014/main" id="{C04E17AC-71CA-8BD2-1413-7F170FAF3296}"/>
              </a:ext>
            </a:extLst>
          </p:cNvPr>
          <p:cNvSpPr txBox="1"/>
          <p:nvPr/>
        </p:nvSpPr>
        <p:spPr bwMode="auto">
          <a:xfrm>
            <a:off x="5709652" y="1412671"/>
            <a:ext cx="1829117" cy="692497"/>
          </a:xfrm>
          <a:prstGeom prst="rect">
            <a:avLst/>
          </a:prstGeom>
          <a:noFill/>
          <a:ln w="9525">
            <a:noFill/>
            <a:miter lim="800000"/>
            <a:headEnd/>
            <a:tailEnd/>
          </a:ln>
          <a:effectLst/>
        </p:spPr>
        <p:txBody>
          <a:bodyPr rot="0" spcFirstLastPara="0" vertOverflow="overflow" horzOverflow="overflow" vert="horz" wrap="square" lIns="27000" tIns="0" rIns="0" bIns="0" numCol="1" spcCol="0" rtlCol="0" fromWordArt="0" anchor="t" anchorCtr="0" forceAA="0" compatLnSpc="1">
            <a:prstTxWarp prst="textNoShape">
              <a:avLst/>
            </a:prstTxWarp>
            <a:spAutoFit/>
          </a:bodyPr>
          <a:lstStyle/>
          <a:p>
            <a:pPr marL="128588" indent="-128588" defTabSz="342900" eaLnBrk="0" hangingPunct="0">
              <a:buFont typeface="Arial" panose="020B0604020202020204" pitchFamily="34" charset="0"/>
              <a:buChar char="•"/>
            </a:pPr>
            <a:r>
              <a:rPr lang="de-DE" sz="900">
                <a:ea typeface="Verdana"/>
                <a:cs typeface="Verdana"/>
              </a:rPr>
              <a:t>Formulierung einer Strategie</a:t>
            </a:r>
          </a:p>
          <a:p>
            <a:pPr marL="128588" indent="-128588" defTabSz="342900" eaLnBrk="0" hangingPunct="0">
              <a:buFont typeface="Arial" panose="020B0604020202020204" pitchFamily="34" charset="0"/>
              <a:buChar char="•"/>
            </a:pPr>
            <a:r>
              <a:rPr lang="de-DE" sz="900">
                <a:ea typeface="Verdana"/>
                <a:cs typeface="Verdana"/>
              </a:rPr>
              <a:t>Verabschiedung des Strategiepapiers </a:t>
            </a:r>
          </a:p>
          <a:p>
            <a:pPr marL="128588" indent="-128588" defTabSz="342900" eaLnBrk="0" hangingPunct="0">
              <a:buFont typeface="Arial" panose="020B0604020202020204" pitchFamily="34" charset="0"/>
              <a:buChar char="•"/>
            </a:pPr>
            <a:r>
              <a:rPr lang="de-DE" sz="900">
                <a:ea typeface="Verdana"/>
                <a:cs typeface="Verdana"/>
              </a:rPr>
              <a:t>Verbreitung in den Gesamtverband</a:t>
            </a:r>
          </a:p>
        </p:txBody>
      </p:sp>
      <p:sp>
        <p:nvSpPr>
          <p:cNvPr id="49" name="Ellipse 48">
            <a:extLst>
              <a:ext uri="{FF2B5EF4-FFF2-40B4-BE49-F238E27FC236}">
                <a16:creationId xmlns:a16="http://schemas.microsoft.com/office/drawing/2014/main" id="{6D7FF36A-A025-9BA7-33AD-EE36484083B8}"/>
              </a:ext>
            </a:extLst>
          </p:cNvPr>
          <p:cNvSpPr/>
          <p:nvPr/>
        </p:nvSpPr>
        <p:spPr>
          <a:xfrm>
            <a:off x="950502" y="3009823"/>
            <a:ext cx="115949" cy="104831"/>
          </a:xfrm>
          <a:prstGeom prst="ellipse">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50" name="Ellipse 49">
            <a:extLst>
              <a:ext uri="{FF2B5EF4-FFF2-40B4-BE49-F238E27FC236}">
                <a16:creationId xmlns:a16="http://schemas.microsoft.com/office/drawing/2014/main" id="{19ABDCEF-5255-7EC3-4CEC-58F21388BDAC}"/>
              </a:ext>
            </a:extLst>
          </p:cNvPr>
          <p:cNvSpPr/>
          <p:nvPr/>
        </p:nvSpPr>
        <p:spPr>
          <a:xfrm>
            <a:off x="2486671" y="2300738"/>
            <a:ext cx="115949" cy="104831"/>
          </a:xfrm>
          <a:prstGeom prst="ellipse">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51" name="Ellipse 50">
            <a:extLst>
              <a:ext uri="{FF2B5EF4-FFF2-40B4-BE49-F238E27FC236}">
                <a16:creationId xmlns:a16="http://schemas.microsoft.com/office/drawing/2014/main" id="{E83D378E-E232-02F0-1F20-0E4DA2850669}"/>
              </a:ext>
            </a:extLst>
          </p:cNvPr>
          <p:cNvSpPr/>
          <p:nvPr/>
        </p:nvSpPr>
        <p:spPr>
          <a:xfrm>
            <a:off x="4015797" y="3040949"/>
            <a:ext cx="115949" cy="104831"/>
          </a:xfrm>
          <a:prstGeom prst="ellipse">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52" name="Ellipse 51">
            <a:extLst>
              <a:ext uri="{FF2B5EF4-FFF2-40B4-BE49-F238E27FC236}">
                <a16:creationId xmlns:a16="http://schemas.microsoft.com/office/drawing/2014/main" id="{C7A44B5E-D3EC-9E12-285C-E4FAF4D859EF}"/>
              </a:ext>
            </a:extLst>
          </p:cNvPr>
          <p:cNvSpPr/>
          <p:nvPr/>
        </p:nvSpPr>
        <p:spPr>
          <a:xfrm>
            <a:off x="7050687" y="3028333"/>
            <a:ext cx="115949" cy="104831"/>
          </a:xfrm>
          <a:prstGeom prst="ellipse">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53" name="Ellipse 52">
            <a:extLst>
              <a:ext uri="{FF2B5EF4-FFF2-40B4-BE49-F238E27FC236}">
                <a16:creationId xmlns:a16="http://schemas.microsoft.com/office/drawing/2014/main" id="{CDC78099-D351-4BF6-AEF5-55F7BBB9C668}"/>
              </a:ext>
            </a:extLst>
          </p:cNvPr>
          <p:cNvSpPr/>
          <p:nvPr/>
        </p:nvSpPr>
        <p:spPr>
          <a:xfrm>
            <a:off x="5566972" y="2307763"/>
            <a:ext cx="115949" cy="104831"/>
          </a:xfrm>
          <a:prstGeom prst="ellipse">
            <a:avLst/>
          </a:prstGeom>
          <a:solidFill>
            <a:srgbClr val="E60005"/>
          </a:solidFill>
          <a:ln>
            <a:solidFill>
              <a:srgbClr val="E6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Tree>
    <p:extLst>
      <p:ext uri="{BB962C8B-B14F-4D97-AF65-F5344CB8AC3E}">
        <p14:creationId xmlns:p14="http://schemas.microsoft.com/office/powerpoint/2010/main" val="408210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5CF1F7-B448-9A98-1758-843C6EE544C8}"/>
              </a:ext>
            </a:extLst>
          </p:cNvPr>
          <p:cNvSpPr>
            <a:spLocks noGrp="1"/>
          </p:cNvSpPr>
          <p:nvPr>
            <p:ph type="title"/>
          </p:nvPr>
        </p:nvSpPr>
        <p:spPr/>
        <p:txBody>
          <a:bodyPr/>
          <a:lstStyle/>
          <a:p>
            <a:r>
              <a:rPr lang="de-DE" sz="2000"/>
              <a:t>Die DRK-Strategie </a:t>
            </a:r>
            <a:r>
              <a:rPr lang="de-DE" sz="2000" i="1"/>
              <a:t>Füreinander da. Miteinander stark. </a:t>
            </a:r>
            <a:br>
              <a:rPr lang="de-DE" sz="2000" i="1"/>
            </a:br>
            <a:r>
              <a:rPr lang="de-DE" sz="2000"/>
              <a:t>wurde unter großer Beteiligung entwickelt.</a:t>
            </a:r>
            <a:endParaRPr lang="de-DE"/>
          </a:p>
        </p:txBody>
      </p:sp>
      <p:sp>
        <p:nvSpPr>
          <p:cNvPr id="4" name="Fußzeilenplatzhalter 3">
            <a:extLst>
              <a:ext uri="{FF2B5EF4-FFF2-40B4-BE49-F238E27FC236}">
                <a16:creationId xmlns:a16="http://schemas.microsoft.com/office/drawing/2014/main" id="{9EBE25DB-3558-62F7-532A-16ED84BC4214}"/>
              </a:ext>
            </a:extLst>
          </p:cNvPr>
          <p:cNvSpPr>
            <a:spLocks noGrp="1"/>
          </p:cNvSpPr>
          <p:nvPr>
            <p:ph type="ftr" sz="quarter" idx="11"/>
          </p:nvPr>
        </p:nvSpPr>
        <p:spPr/>
        <p:txBody>
          <a:bodyPr/>
          <a:lstStyle/>
          <a:p>
            <a:r>
              <a:rPr lang="de-DE"/>
              <a:t>Füreinander da. Miteinander stark.</a:t>
            </a:r>
          </a:p>
          <a:p>
            <a:r>
              <a:rPr lang="de-DE"/>
              <a:t> </a:t>
            </a:r>
          </a:p>
        </p:txBody>
      </p:sp>
      <p:sp>
        <p:nvSpPr>
          <p:cNvPr id="5" name="Foliennummernplatzhalter 4">
            <a:extLst>
              <a:ext uri="{FF2B5EF4-FFF2-40B4-BE49-F238E27FC236}">
                <a16:creationId xmlns:a16="http://schemas.microsoft.com/office/drawing/2014/main" id="{75E6D111-8F5F-6023-8652-1C5413BEE45D}"/>
              </a:ext>
            </a:extLst>
          </p:cNvPr>
          <p:cNvSpPr>
            <a:spLocks noGrp="1"/>
          </p:cNvSpPr>
          <p:nvPr>
            <p:ph type="sldNum" sz="quarter" idx="12"/>
          </p:nvPr>
        </p:nvSpPr>
        <p:spPr/>
        <p:txBody>
          <a:bodyPr/>
          <a:lstStyle/>
          <a:p>
            <a:fld id="{EADB90F9-9C8B-4738-A50E-8F04301A8C13}" type="slidenum">
              <a:rPr lang="de-DE" smtClean="0"/>
              <a:t>4</a:t>
            </a:fld>
            <a:endParaRPr lang="de-DE"/>
          </a:p>
        </p:txBody>
      </p:sp>
      <p:grpSp>
        <p:nvGrpSpPr>
          <p:cNvPr id="10" name="Gruppieren 9">
            <a:extLst>
              <a:ext uri="{FF2B5EF4-FFF2-40B4-BE49-F238E27FC236}">
                <a16:creationId xmlns:a16="http://schemas.microsoft.com/office/drawing/2014/main" id="{2C2C2F1B-C08F-C595-8B63-39349D7BCD7F}"/>
              </a:ext>
            </a:extLst>
          </p:cNvPr>
          <p:cNvGrpSpPr/>
          <p:nvPr/>
        </p:nvGrpSpPr>
        <p:grpSpPr>
          <a:xfrm>
            <a:off x="431626" y="3045723"/>
            <a:ext cx="8280709" cy="397987"/>
            <a:chOff x="431626" y="3045723"/>
            <a:chExt cx="8280709" cy="397987"/>
          </a:xfrm>
        </p:grpSpPr>
        <p:sp>
          <p:nvSpPr>
            <p:cNvPr id="11" name="Rechteck 10">
              <a:extLst>
                <a:ext uri="{FF2B5EF4-FFF2-40B4-BE49-F238E27FC236}">
                  <a16:creationId xmlns:a16="http://schemas.microsoft.com/office/drawing/2014/main" id="{85D217AE-BBF1-E58A-A030-25EF49035D64}"/>
                </a:ext>
              </a:extLst>
            </p:cNvPr>
            <p:cNvSpPr/>
            <p:nvPr/>
          </p:nvSpPr>
          <p:spPr>
            <a:xfrm>
              <a:off x="968946" y="3071981"/>
              <a:ext cx="7743389" cy="34137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Als offene Gemeinschaft von Helfenden gestalten wir ein friedliches und lebenswertes Miteinander aller Menschen mit.</a:t>
              </a:r>
            </a:p>
          </p:txBody>
        </p:sp>
        <p:sp>
          <p:nvSpPr>
            <p:cNvPr id="24" name="Rechteck 23">
              <a:extLst>
                <a:ext uri="{FF2B5EF4-FFF2-40B4-BE49-F238E27FC236}">
                  <a16:creationId xmlns:a16="http://schemas.microsoft.com/office/drawing/2014/main" id="{989D0FC2-A3C3-50FC-8C8C-3CBA01206D3E}"/>
                </a:ext>
              </a:extLst>
            </p:cNvPr>
            <p:cNvSpPr/>
            <p:nvPr/>
          </p:nvSpPr>
          <p:spPr>
            <a:xfrm rot="16200000">
              <a:off x="430926" y="3046423"/>
              <a:ext cx="397987" cy="396587"/>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de-DE" sz="600">
                  <a:solidFill>
                    <a:schemeClr val="tx1"/>
                  </a:solidFill>
                </a:rPr>
                <a:t>Vision</a:t>
              </a:r>
              <a:endParaRPr lang="de-DE" sz="1050">
                <a:solidFill>
                  <a:schemeClr val="tx1"/>
                </a:solidFill>
              </a:endParaRPr>
            </a:p>
          </p:txBody>
        </p:sp>
      </p:grpSp>
      <p:grpSp>
        <p:nvGrpSpPr>
          <p:cNvPr id="2" name="Gruppieren 1">
            <a:extLst>
              <a:ext uri="{FF2B5EF4-FFF2-40B4-BE49-F238E27FC236}">
                <a16:creationId xmlns:a16="http://schemas.microsoft.com/office/drawing/2014/main" id="{407F87D3-75B1-A8C0-AC30-339DEBA03759}"/>
              </a:ext>
            </a:extLst>
          </p:cNvPr>
          <p:cNvGrpSpPr/>
          <p:nvPr/>
        </p:nvGrpSpPr>
        <p:grpSpPr>
          <a:xfrm>
            <a:off x="428391" y="2576648"/>
            <a:ext cx="8274681" cy="434265"/>
            <a:chOff x="437311" y="2842929"/>
            <a:chExt cx="8274681" cy="434265"/>
          </a:xfrm>
        </p:grpSpPr>
        <p:sp>
          <p:nvSpPr>
            <p:cNvPr id="12" name="Rechteck 11">
              <a:extLst>
                <a:ext uri="{FF2B5EF4-FFF2-40B4-BE49-F238E27FC236}">
                  <a16:creationId xmlns:a16="http://schemas.microsoft.com/office/drawing/2014/main" id="{4DB786B8-7203-F000-D3B0-EF691140CC3E}"/>
                </a:ext>
              </a:extLst>
            </p:cNvPr>
            <p:cNvSpPr/>
            <p:nvPr/>
          </p:nvSpPr>
          <p:spPr>
            <a:xfrm>
              <a:off x="967124" y="2843102"/>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Wir sind uns im DRK unserer Mission bewusst, leben sie und tragen sie nach außen. </a:t>
              </a:r>
            </a:p>
          </p:txBody>
        </p:sp>
        <p:sp>
          <p:nvSpPr>
            <p:cNvPr id="13" name="Rechteck 12">
              <a:extLst>
                <a:ext uri="{FF2B5EF4-FFF2-40B4-BE49-F238E27FC236}">
                  <a16:creationId xmlns:a16="http://schemas.microsoft.com/office/drawing/2014/main" id="{BA1C5C81-7E3A-240F-D35B-67CB8950FD4C}"/>
                </a:ext>
              </a:extLst>
            </p:cNvPr>
            <p:cNvSpPr/>
            <p:nvPr/>
          </p:nvSpPr>
          <p:spPr>
            <a:xfrm>
              <a:off x="3664913" y="2842929"/>
              <a:ext cx="2349291" cy="434092"/>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Wir nutzen unsere Stärken, entwickeln uns weiter und gestalten im Dialog eine nachhaltige Zukunft.</a:t>
              </a:r>
            </a:p>
          </p:txBody>
        </p:sp>
        <p:sp>
          <p:nvSpPr>
            <p:cNvPr id="14" name="Rechteck 13">
              <a:extLst>
                <a:ext uri="{FF2B5EF4-FFF2-40B4-BE49-F238E27FC236}">
                  <a16:creationId xmlns:a16="http://schemas.microsoft.com/office/drawing/2014/main" id="{F5AAEB28-84AB-4A92-6449-3A67CD52614B}"/>
                </a:ext>
              </a:extLst>
            </p:cNvPr>
            <p:cNvSpPr/>
            <p:nvPr/>
          </p:nvSpPr>
          <p:spPr>
            <a:xfrm>
              <a:off x="6362701" y="2842930"/>
              <a:ext cx="2349291" cy="434091"/>
            </a:xfrm>
            <a:prstGeom prst="rect">
              <a:avLst/>
            </a:prstGeom>
            <a:solidFill>
              <a:srgbClr val="698CAF"/>
            </a:solidFill>
            <a:ln>
              <a:solidFill>
                <a:srgbClr val="698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Wir bilden eine vielfältige und offene Gemeinschaft, begegnen uns auf Augenhöhe und wirken in Kooperationen und Netzwerken.</a:t>
              </a:r>
            </a:p>
          </p:txBody>
        </p:sp>
        <p:sp>
          <p:nvSpPr>
            <p:cNvPr id="25" name="Rechteck 24">
              <a:extLst>
                <a:ext uri="{FF2B5EF4-FFF2-40B4-BE49-F238E27FC236}">
                  <a16:creationId xmlns:a16="http://schemas.microsoft.com/office/drawing/2014/main" id="{DE7A6208-FFFE-D29E-7883-5F991ECA79B4}"/>
                </a:ext>
              </a:extLst>
            </p:cNvPr>
            <p:cNvSpPr/>
            <p:nvPr/>
          </p:nvSpPr>
          <p:spPr>
            <a:xfrm rot="16200000">
              <a:off x="429905" y="2861854"/>
              <a:ext cx="411399" cy="396587"/>
            </a:xfrm>
            <a:prstGeom prst="rect">
              <a:avLst/>
            </a:prstGeom>
            <a:noFill/>
            <a:ln w="19050">
              <a:solidFill>
                <a:srgbClr val="698CAF"/>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de-DE" sz="700">
                  <a:solidFill>
                    <a:schemeClr val="tx1"/>
                  </a:solidFill>
                </a:rPr>
                <a:t>Ziele</a:t>
              </a:r>
            </a:p>
          </p:txBody>
        </p:sp>
      </p:grpSp>
      <p:grpSp>
        <p:nvGrpSpPr>
          <p:cNvPr id="7" name="Gruppieren 6">
            <a:extLst>
              <a:ext uri="{FF2B5EF4-FFF2-40B4-BE49-F238E27FC236}">
                <a16:creationId xmlns:a16="http://schemas.microsoft.com/office/drawing/2014/main" id="{9BE53199-3BA7-1F39-90E3-E01BDE5B2A88}"/>
              </a:ext>
            </a:extLst>
          </p:cNvPr>
          <p:cNvGrpSpPr/>
          <p:nvPr/>
        </p:nvGrpSpPr>
        <p:grpSpPr>
          <a:xfrm>
            <a:off x="430908" y="3494865"/>
            <a:ext cx="8282167" cy="477585"/>
            <a:chOff x="428391" y="1887634"/>
            <a:chExt cx="8282167" cy="477585"/>
          </a:xfrm>
        </p:grpSpPr>
        <p:sp>
          <p:nvSpPr>
            <p:cNvPr id="36" name="Rechteck 35">
              <a:extLst>
                <a:ext uri="{FF2B5EF4-FFF2-40B4-BE49-F238E27FC236}">
                  <a16:creationId xmlns:a16="http://schemas.microsoft.com/office/drawing/2014/main" id="{559630A7-2415-07E3-D098-773270E04A49}"/>
                </a:ext>
              </a:extLst>
            </p:cNvPr>
            <p:cNvSpPr/>
            <p:nvPr/>
          </p:nvSpPr>
          <p:spPr>
            <a:xfrm>
              <a:off x="965691" y="1887634"/>
              <a:ext cx="7744867" cy="468756"/>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solidFill>
                    <a:schemeClr val="tx1"/>
                  </a:solidFill>
                </a:rPr>
                <a:t>Wir vom Roten Kreuz sind Teil einer weltweiten Gemeinschaft von Menschen in der internationalen Rotkreuz und Rothalbmondbewegung, die Opfern von Konflikten und Katastrophen sowie anderen hilfsbedürftigen Menschen unterschiedslos Hilfe gewährt, allein nach dem Maß ihrer Not. Im Zeichen der Menschlichkeit setzen wir uns für das Leben, die Gesundheit, das Wohlergehen, den Schutz, das friedliche Zusammenleben und die Würde aller Menschen ein.</a:t>
              </a:r>
            </a:p>
          </p:txBody>
        </p:sp>
        <p:sp>
          <p:nvSpPr>
            <p:cNvPr id="37" name="Rechteck 36">
              <a:extLst>
                <a:ext uri="{FF2B5EF4-FFF2-40B4-BE49-F238E27FC236}">
                  <a16:creationId xmlns:a16="http://schemas.microsoft.com/office/drawing/2014/main" id="{2370ACCA-7CDB-1205-63BF-BB8AF926041B}"/>
                </a:ext>
              </a:extLst>
            </p:cNvPr>
            <p:cNvSpPr/>
            <p:nvPr/>
          </p:nvSpPr>
          <p:spPr>
            <a:xfrm rot="16200000">
              <a:off x="392190" y="1932430"/>
              <a:ext cx="468990" cy="396587"/>
            </a:xfrm>
            <a:prstGeom prst="rect">
              <a:avLst/>
            </a:prstGeom>
            <a:noFill/>
            <a:ln w="28575">
              <a:solidFill>
                <a:srgbClr val="002D5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de-DE" sz="600">
                  <a:solidFill>
                    <a:schemeClr val="tx1"/>
                  </a:solidFill>
                </a:rPr>
                <a:t>Mission</a:t>
              </a:r>
            </a:p>
          </p:txBody>
        </p:sp>
      </p:grpSp>
      <p:grpSp>
        <p:nvGrpSpPr>
          <p:cNvPr id="38" name="Gruppieren 37">
            <a:extLst>
              <a:ext uri="{FF2B5EF4-FFF2-40B4-BE49-F238E27FC236}">
                <a16:creationId xmlns:a16="http://schemas.microsoft.com/office/drawing/2014/main" id="{0E7F65E0-962E-A41E-C4B2-EA2196EC84C9}"/>
              </a:ext>
            </a:extLst>
          </p:cNvPr>
          <p:cNvGrpSpPr/>
          <p:nvPr/>
        </p:nvGrpSpPr>
        <p:grpSpPr>
          <a:xfrm>
            <a:off x="428389" y="1520783"/>
            <a:ext cx="8274683" cy="1009800"/>
            <a:chOff x="428389" y="1520783"/>
            <a:chExt cx="8274683" cy="1009800"/>
          </a:xfrm>
        </p:grpSpPr>
        <p:sp>
          <p:nvSpPr>
            <p:cNvPr id="15" name="Rechteck 14">
              <a:extLst>
                <a:ext uri="{FF2B5EF4-FFF2-40B4-BE49-F238E27FC236}">
                  <a16:creationId xmlns:a16="http://schemas.microsoft.com/office/drawing/2014/main" id="{AB55ED7E-A745-A24B-917C-CE304D21FFC8}"/>
                </a:ext>
              </a:extLst>
            </p:cNvPr>
            <p:cNvSpPr/>
            <p:nvPr/>
          </p:nvSpPr>
          <p:spPr>
            <a:xfrm>
              <a:off x="958738" y="1520783"/>
              <a:ext cx="2348223" cy="3941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Alle im DRK begeistern sich für die Organisation und kennen die Rotkreuzgrundsätze sowie die Aufgaben und den Mehrwert des DRK für die Gesellschaft. </a:t>
              </a:r>
            </a:p>
          </p:txBody>
        </p:sp>
        <p:sp>
          <p:nvSpPr>
            <p:cNvPr id="16" name="Rechteck 15">
              <a:extLst>
                <a:ext uri="{FF2B5EF4-FFF2-40B4-BE49-F238E27FC236}">
                  <a16:creationId xmlns:a16="http://schemas.microsoft.com/office/drawing/2014/main" id="{640E4377-EAF3-E181-9573-B2478B62A1A6}"/>
                </a:ext>
              </a:extLst>
            </p:cNvPr>
            <p:cNvSpPr/>
            <p:nvPr/>
          </p:nvSpPr>
          <p:spPr>
            <a:xfrm>
              <a:off x="958204" y="1941391"/>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Alle Menschen in Deutschland kennen die Aufgabe des DRK und wissen, wie es arbeitet. </a:t>
              </a:r>
            </a:p>
          </p:txBody>
        </p:sp>
        <p:sp>
          <p:nvSpPr>
            <p:cNvPr id="17" name="Rechteck 16">
              <a:extLst>
                <a:ext uri="{FF2B5EF4-FFF2-40B4-BE49-F238E27FC236}">
                  <a16:creationId xmlns:a16="http://schemas.microsoft.com/office/drawing/2014/main" id="{C9A8CEA0-FCB7-8711-629F-E230CCA619D7}"/>
                </a:ext>
              </a:extLst>
            </p:cNvPr>
            <p:cNvSpPr/>
            <p:nvPr/>
          </p:nvSpPr>
          <p:spPr>
            <a:xfrm>
              <a:off x="958204" y="2246550"/>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Das DRK mobilisiert Menschen und Ressourcen für die langfristig gesicherte Erfüllung seines Auftrags. </a:t>
              </a:r>
            </a:p>
          </p:txBody>
        </p:sp>
        <p:sp>
          <p:nvSpPr>
            <p:cNvPr id="18" name="Rechteck 17">
              <a:extLst>
                <a:ext uri="{FF2B5EF4-FFF2-40B4-BE49-F238E27FC236}">
                  <a16:creationId xmlns:a16="http://schemas.microsoft.com/office/drawing/2014/main" id="{7EA828BC-580D-B5AD-0827-75E9B14571B3}"/>
                </a:ext>
              </a:extLst>
            </p:cNvPr>
            <p:cNvSpPr/>
            <p:nvPr/>
          </p:nvSpPr>
          <p:spPr>
            <a:xfrm>
              <a:off x="3655993" y="1520784"/>
              <a:ext cx="2348223" cy="3394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Die Organisationskultur, Struktur und Prozesse sind so ausgerichtet, dass das DRK Herausforderungen meistern und Veränderung gestalten kann.</a:t>
              </a:r>
            </a:p>
          </p:txBody>
        </p:sp>
        <p:sp>
          <p:nvSpPr>
            <p:cNvPr id="19" name="Rechteck 18">
              <a:extLst>
                <a:ext uri="{FF2B5EF4-FFF2-40B4-BE49-F238E27FC236}">
                  <a16:creationId xmlns:a16="http://schemas.microsoft.com/office/drawing/2014/main" id="{D8D86E88-8B94-050C-3A7D-564218953397}"/>
                </a:ext>
              </a:extLst>
            </p:cNvPr>
            <p:cNvSpPr/>
            <p:nvPr/>
          </p:nvSpPr>
          <p:spPr>
            <a:xfrm>
              <a:off x="3655993" y="1880904"/>
              <a:ext cx="2348223" cy="2840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Das gesamte DRK agiert nachhaltig und wirkt damit langfristig nach innen und außen. </a:t>
              </a:r>
            </a:p>
          </p:txBody>
        </p:sp>
        <p:sp>
          <p:nvSpPr>
            <p:cNvPr id="20" name="Rechteck 19">
              <a:extLst>
                <a:ext uri="{FF2B5EF4-FFF2-40B4-BE49-F238E27FC236}">
                  <a16:creationId xmlns:a16="http://schemas.microsoft.com/office/drawing/2014/main" id="{DE2B5932-1C76-A44D-8203-55177D6F8C81}"/>
                </a:ext>
              </a:extLst>
            </p:cNvPr>
            <p:cNvSpPr/>
            <p:nvPr/>
          </p:nvSpPr>
          <p:spPr>
            <a:xfrm>
              <a:off x="3655993" y="2188124"/>
              <a:ext cx="2348223" cy="3424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Wissen und Erfahrungen werden offen und weit geteilt und unterstützen so die konstante Weiterentwicklung der Organisation. </a:t>
              </a:r>
            </a:p>
          </p:txBody>
        </p:sp>
        <p:sp>
          <p:nvSpPr>
            <p:cNvPr id="21" name="Rechteck 20">
              <a:extLst>
                <a:ext uri="{FF2B5EF4-FFF2-40B4-BE49-F238E27FC236}">
                  <a16:creationId xmlns:a16="http://schemas.microsoft.com/office/drawing/2014/main" id="{D50C57DD-EC20-BB1D-534B-F63FA6F68CBC}"/>
                </a:ext>
              </a:extLst>
            </p:cNvPr>
            <p:cNvSpPr/>
            <p:nvPr/>
          </p:nvSpPr>
          <p:spPr>
            <a:xfrm>
              <a:off x="6353781" y="1520783"/>
              <a:ext cx="2349291" cy="36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Im DRK sind Zusammenarbeit, Miteinander und Leitung von Transparenz, Wertschätzung und vorurteilsfreier Begegnung geprägt. </a:t>
              </a:r>
            </a:p>
          </p:txBody>
        </p:sp>
        <p:sp>
          <p:nvSpPr>
            <p:cNvPr id="22" name="Rechteck 21">
              <a:extLst>
                <a:ext uri="{FF2B5EF4-FFF2-40B4-BE49-F238E27FC236}">
                  <a16:creationId xmlns:a16="http://schemas.microsoft.com/office/drawing/2014/main" id="{45E6B963-9FB0-C8C0-FCC2-33855EB47A83}"/>
                </a:ext>
              </a:extLst>
            </p:cNvPr>
            <p:cNvSpPr/>
            <p:nvPr/>
          </p:nvSpPr>
          <p:spPr>
            <a:xfrm>
              <a:off x="6353781" y="1910693"/>
              <a:ext cx="2349291" cy="2425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Das DRK spiegelt die Vielfalt der Gesellschaft wider. </a:t>
              </a:r>
            </a:p>
          </p:txBody>
        </p:sp>
        <p:sp>
          <p:nvSpPr>
            <p:cNvPr id="23" name="Rechteck 22">
              <a:extLst>
                <a:ext uri="{FF2B5EF4-FFF2-40B4-BE49-F238E27FC236}">
                  <a16:creationId xmlns:a16="http://schemas.microsoft.com/office/drawing/2014/main" id="{36AC488C-3A46-8FBB-BCD7-7370B856D7A3}"/>
                </a:ext>
              </a:extLst>
            </p:cNvPr>
            <p:cNvSpPr/>
            <p:nvPr/>
          </p:nvSpPr>
          <p:spPr>
            <a:xfrm>
              <a:off x="6353781" y="2174418"/>
              <a:ext cx="2349291" cy="35616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solidFill>
                    <a:schemeClr val="tx1"/>
                  </a:solidFill>
                </a:rPr>
                <a:t>Die innerverbandliche Zusammenarbeit ist selbstverständlich, genauso wie der Ausbau von wirkungsvollen Partnerschaften. </a:t>
              </a:r>
            </a:p>
          </p:txBody>
        </p:sp>
        <p:sp>
          <p:nvSpPr>
            <p:cNvPr id="26" name="Rechteck 25">
              <a:extLst>
                <a:ext uri="{FF2B5EF4-FFF2-40B4-BE49-F238E27FC236}">
                  <a16:creationId xmlns:a16="http://schemas.microsoft.com/office/drawing/2014/main" id="{33C6E7E0-485D-A697-FDC3-A63D342CDC84}"/>
                </a:ext>
              </a:extLst>
            </p:cNvPr>
            <p:cNvSpPr/>
            <p:nvPr/>
          </p:nvSpPr>
          <p:spPr>
            <a:xfrm rot="16200000">
              <a:off x="140745" y="1822229"/>
              <a:ext cx="971876" cy="396587"/>
            </a:xfrm>
            <a:prstGeom prst="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de-DE" sz="800">
                  <a:solidFill>
                    <a:schemeClr val="tx1"/>
                  </a:solidFill>
                </a:rPr>
                <a:t>Teilziele</a:t>
              </a:r>
            </a:p>
          </p:txBody>
        </p:sp>
      </p:grpSp>
      <p:sp>
        <p:nvSpPr>
          <p:cNvPr id="28" name="Ellipse 27">
            <a:extLst>
              <a:ext uri="{FF2B5EF4-FFF2-40B4-BE49-F238E27FC236}">
                <a16:creationId xmlns:a16="http://schemas.microsoft.com/office/drawing/2014/main" id="{A93C292C-06A3-81B7-004D-E0D70BE939E5}"/>
              </a:ext>
            </a:extLst>
          </p:cNvPr>
          <p:cNvSpPr/>
          <p:nvPr/>
        </p:nvSpPr>
        <p:spPr>
          <a:xfrm>
            <a:off x="652951" y="1423575"/>
            <a:ext cx="2958730" cy="12096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grpSp>
        <p:nvGrpSpPr>
          <p:cNvPr id="29" name="Gruppieren 28">
            <a:extLst>
              <a:ext uri="{FF2B5EF4-FFF2-40B4-BE49-F238E27FC236}">
                <a16:creationId xmlns:a16="http://schemas.microsoft.com/office/drawing/2014/main" id="{9A7B2B17-4C0F-8DC1-B74C-7BA426121276}"/>
              </a:ext>
            </a:extLst>
          </p:cNvPr>
          <p:cNvGrpSpPr/>
          <p:nvPr/>
        </p:nvGrpSpPr>
        <p:grpSpPr>
          <a:xfrm>
            <a:off x="428392" y="4023605"/>
            <a:ext cx="8283599" cy="601518"/>
            <a:chOff x="428392" y="4023605"/>
            <a:chExt cx="8283599" cy="601518"/>
          </a:xfrm>
        </p:grpSpPr>
        <p:grpSp>
          <p:nvGrpSpPr>
            <p:cNvPr id="30" name="Gruppieren 29">
              <a:extLst>
                <a:ext uri="{FF2B5EF4-FFF2-40B4-BE49-F238E27FC236}">
                  <a16:creationId xmlns:a16="http://schemas.microsoft.com/office/drawing/2014/main" id="{997E8856-6954-6FF1-71A2-ED4180FE3993}"/>
                </a:ext>
              </a:extLst>
            </p:cNvPr>
            <p:cNvGrpSpPr/>
            <p:nvPr/>
          </p:nvGrpSpPr>
          <p:grpSpPr>
            <a:xfrm>
              <a:off x="428392" y="4023605"/>
              <a:ext cx="8283599" cy="601518"/>
              <a:chOff x="221325" y="1283535"/>
              <a:chExt cx="4717192" cy="763780"/>
            </a:xfrm>
          </p:grpSpPr>
          <p:sp>
            <p:nvSpPr>
              <p:cNvPr id="31" name="Rechteck 30">
                <a:extLst>
                  <a:ext uri="{FF2B5EF4-FFF2-40B4-BE49-F238E27FC236}">
                    <a16:creationId xmlns:a16="http://schemas.microsoft.com/office/drawing/2014/main" id="{5ADEF1D4-34FA-266A-6DDA-FEF55330ED99}"/>
                  </a:ext>
                </a:extLst>
              </p:cNvPr>
              <p:cNvSpPr/>
              <p:nvPr/>
            </p:nvSpPr>
            <p:spPr>
              <a:xfrm rot="16200000">
                <a:off x="-47644" y="1552504"/>
                <a:ext cx="763780" cy="225842"/>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de-DE"/>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r>
                  <a:rPr lang="de-DE" sz="600">
                    <a:solidFill>
                      <a:schemeClr val="tx1"/>
                    </a:solidFill>
                  </a:rPr>
                  <a:t>Grundsätze</a:t>
                </a:r>
              </a:p>
            </p:txBody>
          </p:sp>
          <p:sp>
            <p:nvSpPr>
              <p:cNvPr id="33" name="Rechteck 32">
                <a:extLst>
                  <a:ext uri="{FF2B5EF4-FFF2-40B4-BE49-F238E27FC236}">
                    <a16:creationId xmlns:a16="http://schemas.microsoft.com/office/drawing/2014/main" id="{9C475600-F13E-C369-B9B7-3D6E8ED2BCBB}"/>
                  </a:ext>
                </a:extLst>
              </p:cNvPr>
              <p:cNvSpPr/>
              <p:nvPr/>
            </p:nvSpPr>
            <p:spPr>
              <a:xfrm>
                <a:off x="523033" y="1307505"/>
                <a:ext cx="4415484" cy="71962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00" dirty="0">
                  <a:solidFill>
                    <a:schemeClr val="tx1"/>
                  </a:solidFill>
                </a:endParaRPr>
              </a:p>
            </p:txBody>
          </p:sp>
        </p:grpSp>
        <p:sp>
          <p:nvSpPr>
            <p:cNvPr id="8" name="Textfeld 7">
              <a:extLst>
                <a:ext uri="{FF2B5EF4-FFF2-40B4-BE49-F238E27FC236}">
                  <a16:creationId xmlns:a16="http://schemas.microsoft.com/office/drawing/2014/main" id="{CAF4B3F8-AA10-7349-BD53-FED51E80AD5E}"/>
                </a:ext>
              </a:extLst>
            </p:cNvPr>
            <p:cNvSpPr txBox="1"/>
            <p:nvPr/>
          </p:nvSpPr>
          <p:spPr>
            <a:xfrm>
              <a:off x="6645270" y="4107980"/>
              <a:ext cx="1540525" cy="461665"/>
            </a:xfrm>
            <a:prstGeom prst="rect">
              <a:avLst/>
            </a:prstGeom>
            <a:noFill/>
          </p:spPr>
          <p:txBody>
            <a:bodyPr wrap="square">
              <a:spAutoFit/>
            </a:bodyPr>
            <a:lstStyle/>
            <a:p>
              <a:pPr algn="ctr"/>
              <a:r>
                <a:rPr lang="de-DE" sz="600" dirty="0"/>
                <a:t>Unabhängigkeit</a:t>
              </a:r>
            </a:p>
            <a:p>
              <a:pPr algn="ctr"/>
              <a:r>
                <a:rPr lang="de-DE" sz="600" dirty="0"/>
                <a:t>Freiwilligkeit</a:t>
              </a:r>
            </a:p>
            <a:p>
              <a:pPr algn="ctr"/>
              <a:r>
                <a:rPr lang="de-DE" sz="600" dirty="0"/>
                <a:t>Einheit</a:t>
              </a:r>
            </a:p>
            <a:p>
              <a:pPr algn="ctr"/>
              <a:r>
                <a:rPr lang="de-DE" sz="600" dirty="0"/>
                <a:t>Universalität</a:t>
              </a:r>
            </a:p>
          </p:txBody>
        </p:sp>
        <p:sp>
          <p:nvSpPr>
            <p:cNvPr id="27" name="Textfeld 26">
              <a:extLst>
                <a:ext uri="{FF2B5EF4-FFF2-40B4-BE49-F238E27FC236}">
                  <a16:creationId xmlns:a16="http://schemas.microsoft.com/office/drawing/2014/main" id="{E103E63F-66E7-0C6A-7E0C-5C6037706E0D}"/>
                </a:ext>
              </a:extLst>
            </p:cNvPr>
            <p:cNvSpPr txBox="1"/>
            <p:nvPr/>
          </p:nvSpPr>
          <p:spPr>
            <a:xfrm>
              <a:off x="1498600" y="4144811"/>
              <a:ext cx="1500188" cy="369332"/>
            </a:xfrm>
            <a:prstGeom prst="rect">
              <a:avLst/>
            </a:prstGeom>
            <a:noFill/>
          </p:spPr>
          <p:txBody>
            <a:bodyPr wrap="square">
              <a:spAutoFit/>
            </a:bodyPr>
            <a:lstStyle/>
            <a:p>
              <a:pPr algn="ctr"/>
              <a:r>
                <a:rPr lang="de-DE" sz="600" dirty="0"/>
                <a:t>Menschlichkeit</a:t>
              </a:r>
            </a:p>
            <a:p>
              <a:pPr algn="ctr"/>
              <a:r>
                <a:rPr lang="de-DE" sz="600" dirty="0"/>
                <a:t>Unparteilichkeit</a:t>
              </a:r>
            </a:p>
            <a:p>
              <a:pPr algn="ctr"/>
              <a:r>
                <a:rPr lang="de-DE" sz="600" dirty="0"/>
                <a:t>Neutralität</a:t>
              </a:r>
            </a:p>
          </p:txBody>
        </p:sp>
      </p:grpSp>
    </p:spTree>
    <p:extLst>
      <p:ext uri="{BB962C8B-B14F-4D97-AF65-F5344CB8AC3E}">
        <p14:creationId xmlns:p14="http://schemas.microsoft.com/office/powerpoint/2010/main" val="252357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5E75507-1941-ADDC-46E1-C11AA6A8976B}"/>
              </a:ext>
            </a:extLst>
          </p:cNvPr>
          <p:cNvSpPr>
            <a:spLocks noGrp="1"/>
          </p:cNvSpPr>
          <p:nvPr>
            <p:ph type="title"/>
          </p:nvPr>
        </p:nvSpPr>
        <p:spPr/>
        <p:txBody>
          <a:bodyPr/>
          <a:lstStyle/>
          <a:p>
            <a:r>
              <a:rPr lang="de-DE">
                <a:latin typeface="Georgia"/>
              </a:rPr>
              <a:t>Bis Ende 2024 soll zunächst das Hauptziel I als Schwerpunkt umgesetzt werden.</a:t>
            </a:r>
            <a:endParaRPr lang="de-DE"/>
          </a:p>
        </p:txBody>
      </p:sp>
      <p:sp>
        <p:nvSpPr>
          <p:cNvPr id="3" name="Fußzeilenplatzhalter 1">
            <a:extLst>
              <a:ext uri="{FF2B5EF4-FFF2-40B4-BE49-F238E27FC236}">
                <a16:creationId xmlns:a16="http://schemas.microsoft.com/office/drawing/2014/main" id="{EE84E07F-473A-A254-6044-FBD7BA08255E}"/>
              </a:ext>
            </a:extLst>
          </p:cNvPr>
          <p:cNvSpPr>
            <a:spLocks noGrp="1"/>
          </p:cNvSpPr>
          <p:nvPr>
            <p:ph type="ftr" sz="quarter" idx="11"/>
          </p:nvPr>
        </p:nvSpPr>
        <p:spPr/>
        <p:txBody>
          <a:bodyPr/>
          <a:lstStyle/>
          <a:p>
            <a:r>
              <a:rPr lang="de-DE"/>
              <a:t>Füreinander da. Miteinander stark.</a:t>
            </a:r>
          </a:p>
        </p:txBody>
      </p:sp>
      <p:sp>
        <p:nvSpPr>
          <p:cNvPr id="2" name="Foliennummernplatzhalter 2">
            <a:extLst>
              <a:ext uri="{FF2B5EF4-FFF2-40B4-BE49-F238E27FC236}">
                <a16:creationId xmlns:a16="http://schemas.microsoft.com/office/drawing/2014/main" id="{EEFE3638-B73F-2061-8442-D7FBF18C2903}"/>
              </a:ext>
            </a:extLst>
          </p:cNvPr>
          <p:cNvSpPr>
            <a:spLocks noGrp="1"/>
          </p:cNvSpPr>
          <p:nvPr>
            <p:ph type="sldNum" sz="quarter" idx="12"/>
          </p:nvPr>
        </p:nvSpPr>
        <p:spPr/>
        <p:txBody>
          <a:bodyPr/>
          <a:lstStyle/>
          <a:p>
            <a:fld id="{EADB90F9-9C8B-4738-A50E-8F04301A8C13}" type="slidenum">
              <a:rPr lang="de-DE" smtClean="0"/>
              <a:pPr/>
              <a:t>5</a:t>
            </a:fld>
            <a:endParaRPr lang="de-DE"/>
          </a:p>
        </p:txBody>
      </p:sp>
      <p:cxnSp>
        <p:nvCxnSpPr>
          <p:cNvPr id="32" name="Gerader Verbinder 31">
            <a:extLst>
              <a:ext uri="{FF2B5EF4-FFF2-40B4-BE49-F238E27FC236}">
                <a16:creationId xmlns:a16="http://schemas.microsoft.com/office/drawing/2014/main" id="{85CD2647-A2C2-138F-4F12-D6C4698B975B}"/>
              </a:ext>
            </a:extLst>
          </p:cNvPr>
          <p:cNvCxnSpPr>
            <a:cxnSpLocks/>
          </p:cNvCxnSpPr>
          <p:nvPr/>
        </p:nvCxnSpPr>
        <p:spPr>
          <a:xfrm flipH="1">
            <a:off x="431992" y="2208793"/>
            <a:ext cx="82800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F6445C9-C892-E1F8-4F92-81BBABB0DE37}"/>
              </a:ext>
            </a:extLst>
          </p:cNvPr>
          <p:cNvSpPr txBox="1"/>
          <p:nvPr/>
        </p:nvSpPr>
        <p:spPr>
          <a:xfrm>
            <a:off x="456040" y="1648126"/>
            <a:ext cx="3690616" cy="646331"/>
          </a:xfrm>
          <a:prstGeom prst="rect">
            <a:avLst/>
          </a:prstGeom>
          <a:noFill/>
          <a:ln>
            <a:noFill/>
          </a:ln>
        </p:spPr>
        <p:txBody>
          <a:bodyPr wrap="square" rtlCol="0" anchor="ctr">
            <a:spAutoFit/>
          </a:bodyPr>
          <a:lstStyle/>
          <a:p>
            <a:r>
              <a:rPr lang="de-DE" sz="900" b="1" u="sng"/>
              <a:t>Themenschwerpunkt:</a:t>
            </a:r>
          </a:p>
          <a:p>
            <a:r>
              <a:rPr lang="de-DE" sz="900"/>
              <a:t>Wir begeistern und gewinnen neue Menschen für das DRK.</a:t>
            </a:r>
          </a:p>
          <a:p>
            <a:r>
              <a:rPr lang="de-DE" sz="900" b="1"/>
              <a:t> </a:t>
            </a:r>
          </a:p>
        </p:txBody>
      </p:sp>
      <p:sp>
        <p:nvSpPr>
          <p:cNvPr id="30" name="Textfeld 29">
            <a:extLst>
              <a:ext uri="{FF2B5EF4-FFF2-40B4-BE49-F238E27FC236}">
                <a16:creationId xmlns:a16="http://schemas.microsoft.com/office/drawing/2014/main" id="{6F1A4ADE-4A89-3A25-834C-4B3562F97C59}"/>
              </a:ext>
            </a:extLst>
          </p:cNvPr>
          <p:cNvSpPr txBox="1"/>
          <p:nvPr/>
        </p:nvSpPr>
        <p:spPr>
          <a:xfrm>
            <a:off x="456042" y="2313302"/>
            <a:ext cx="7520626" cy="230832"/>
          </a:xfrm>
          <a:prstGeom prst="rect">
            <a:avLst/>
          </a:prstGeom>
          <a:noFill/>
          <a:ln>
            <a:noFill/>
          </a:ln>
        </p:spPr>
        <p:txBody>
          <a:bodyPr wrap="square" rtlCol="0">
            <a:spAutoFit/>
          </a:bodyPr>
          <a:lstStyle/>
          <a:p>
            <a:r>
              <a:rPr lang="de-DE" sz="900" b="1"/>
              <a:t>Maßnahmen</a:t>
            </a:r>
          </a:p>
        </p:txBody>
      </p:sp>
      <p:sp>
        <p:nvSpPr>
          <p:cNvPr id="31" name="Rechteck 30">
            <a:extLst>
              <a:ext uri="{FF2B5EF4-FFF2-40B4-BE49-F238E27FC236}">
                <a16:creationId xmlns:a16="http://schemas.microsoft.com/office/drawing/2014/main" id="{0D49B2E6-3566-F433-6431-395FF3543FED}"/>
              </a:ext>
            </a:extLst>
          </p:cNvPr>
          <p:cNvSpPr/>
          <p:nvPr/>
        </p:nvSpPr>
        <p:spPr>
          <a:xfrm>
            <a:off x="431992" y="1694546"/>
            <a:ext cx="8280000" cy="270391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4" name="Textfeld 3">
            <a:extLst>
              <a:ext uri="{FF2B5EF4-FFF2-40B4-BE49-F238E27FC236}">
                <a16:creationId xmlns:a16="http://schemas.microsoft.com/office/drawing/2014/main" id="{8AD55AB0-555A-5807-7576-44E2A19C60F6}"/>
              </a:ext>
            </a:extLst>
          </p:cNvPr>
          <p:cNvSpPr txBox="1"/>
          <p:nvPr/>
        </p:nvSpPr>
        <p:spPr>
          <a:xfrm>
            <a:off x="4680752" y="1700100"/>
            <a:ext cx="4031240" cy="507831"/>
          </a:xfrm>
          <a:prstGeom prst="rect">
            <a:avLst/>
          </a:prstGeom>
          <a:noFill/>
          <a:ln>
            <a:noFill/>
          </a:ln>
        </p:spPr>
        <p:txBody>
          <a:bodyPr wrap="square" rtlCol="0" anchor="ctr">
            <a:spAutoFit/>
          </a:bodyPr>
          <a:lstStyle/>
          <a:p>
            <a:r>
              <a:rPr lang="de-DE" sz="900" b="1" u="sng"/>
              <a:t>Fokuszeitraum:</a:t>
            </a:r>
          </a:p>
          <a:p>
            <a:r>
              <a:rPr lang="de-DE" sz="900"/>
              <a:t>2023 bis 12/2024</a:t>
            </a:r>
          </a:p>
          <a:p>
            <a:endParaRPr lang="de-DE" sz="900" b="1"/>
          </a:p>
        </p:txBody>
      </p:sp>
      <p:sp>
        <p:nvSpPr>
          <p:cNvPr id="10" name="Textfeld 9">
            <a:extLst>
              <a:ext uri="{FF2B5EF4-FFF2-40B4-BE49-F238E27FC236}">
                <a16:creationId xmlns:a16="http://schemas.microsoft.com/office/drawing/2014/main" id="{90D560C1-23E3-183A-2A7C-7FD53E1E7C8A}"/>
              </a:ext>
            </a:extLst>
          </p:cNvPr>
          <p:cNvSpPr txBox="1"/>
          <p:nvPr/>
        </p:nvSpPr>
        <p:spPr>
          <a:xfrm>
            <a:off x="456040" y="2545858"/>
            <a:ext cx="8050713" cy="1731243"/>
          </a:xfrm>
          <a:prstGeom prst="rect">
            <a:avLst/>
          </a:prstGeom>
          <a:noFill/>
        </p:spPr>
        <p:txBody>
          <a:bodyPr wrap="square" lIns="68580" tIns="34290" rIns="68580" bIns="34290" rtlCol="0" anchor="t">
            <a:spAutoFit/>
          </a:bodyPr>
          <a:lstStyle/>
          <a:p>
            <a:pPr marL="214313" indent="-214313">
              <a:buFont typeface="Symbol" panose="05050102010706020507" pitchFamily="18" charset="2"/>
              <a:buChar char="-"/>
            </a:pPr>
            <a:r>
              <a:rPr lang="de-DE" sz="900" b="1">
                <a:solidFill>
                  <a:schemeClr val="tx2"/>
                </a:solidFill>
              </a:rPr>
              <a:t>Mitgliedergewinnung:</a:t>
            </a:r>
            <a:r>
              <a:rPr lang="de-DE" sz="900">
                <a:solidFill>
                  <a:schemeClr val="tx2"/>
                </a:solidFill>
              </a:rPr>
              <a:t> </a:t>
            </a:r>
            <a:r>
              <a:rPr lang="de-DE" sz="900"/>
              <a:t>Wir priorisieren die Gewinnung von ehrenamtlichen Mitgliedern und Fördermitgliedern und bilden die Maßnahmen entsprechend stärker in unseren Strukturen ab.</a:t>
            </a:r>
          </a:p>
          <a:p>
            <a:pPr marL="214313" indent="-214313">
              <a:buFont typeface="Symbol" panose="05050102010706020507" pitchFamily="18" charset="2"/>
              <a:buChar char="-"/>
            </a:pPr>
            <a:endParaRPr lang="de-DE" sz="900">
              <a:cs typeface="Arial"/>
            </a:endParaRPr>
          </a:p>
          <a:p>
            <a:pPr marL="214313" indent="-214313">
              <a:buFont typeface="Symbol" panose="05050102010706020507" pitchFamily="18" charset="2"/>
              <a:buChar char="-"/>
            </a:pPr>
            <a:r>
              <a:rPr lang="de-DE" sz="900" b="1">
                <a:solidFill>
                  <a:schemeClr val="tx2"/>
                </a:solidFill>
              </a:rPr>
              <a:t>Ehrenamt:</a:t>
            </a:r>
            <a:r>
              <a:rPr lang="de-DE" sz="900" b="1"/>
              <a:t> </a:t>
            </a:r>
            <a:r>
              <a:rPr lang="de-DE" sz="900"/>
              <a:t>Wir fördern die Qualifizierung von ehrenamtlichen Funktionsträgern und Leitungskräften.</a:t>
            </a:r>
          </a:p>
          <a:p>
            <a:endParaRPr lang="de-DE" sz="900">
              <a:cs typeface="Arial"/>
            </a:endParaRPr>
          </a:p>
          <a:p>
            <a:pPr marL="214313" indent="-214313">
              <a:buFont typeface="Symbol" panose="05050102010706020507" pitchFamily="18" charset="2"/>
              <a:buChar char="-"/>
            </a:pPr>
            <a:r>
              <a:rPr lang="de-DE" sz="900" b="1">
                <a:solidFill>
                  <a:schemeClr val="tx2"/>
                </a:solidFill>
                <a:cs typeface="Arial"/>
              </a:rPr>
              <a:t>Ehrenamt:</a:t>
            </a:r>
            <a:r>
              <a:rPr lang="de-DE" sz="900">
                <a:cs typeface="Arial"/>
              </a:rPr>
              <a:t> Wir unterstützen Initiativen zur Ansprache neuer Zielgruppen und die Entwicklung zusätzlicher Modelle für freiwillige, ehrenamtliche Mitarbeit. </a:t>
            </a:r>
            <a:endParaRPr lang="de-DE" sz="900"/>
          </a:p>
          <a:p>
            <a:endParaRPr lang="de-DE" sz="900">
              <a:cs typeface="Arial"/>
            </a:endParaRPr>
          </a:p>
          <a:p>
            <a:pPr marL="214313" indent="-214313">
              <a:buFont typeface="Symbol" panose="05050102010706020507" pitchFamily="18" charset="2"/>
              <a:buChar char="-"/>
            </a:pPr>
            <a:r>
              <a:rPr lang="de-DE" sz="900" b="1">
                <a:solidFill>
                  <a:schemeClr val="tx2"/>
                </a:solidFill>
              </a:rPr>
              <a:t>Grundsätze:</a:t>
            </a:r>
            <a:r>
              <a:rPr lang="de-DE" sz="900" b="1"/>
              <a:t> </a:t>
            </a:r>
            <a:r>
              <a:rPr lang="de-DE" sz="900"/>
              <a:t>Wir entwickeln unterschiedliche Ansätze die Grundsätze der Rotkreuz- und Rothalbmondbewegung zielgruppenspezifisch erlebbar zu machen.</a:t>
            </a:r>
          </a:p>
          <a:p>
            <a:pPr marL="214313" indent="-214313">
              <a:buFont typeface="Symbol" panose="05050102010706020507" pitchFamily="18" charset="2"/>
              <a:buChar char="-"/>
            </a:pPr>
            <a:endParaRPr lang="de-DE" sz="900"/>
          </a:p>
          <a:p>
            <a:pPr marL="214313" indent="-214313">
              <a:buFont typeface="Symbol" panose="05050102010706020507" pitchFamily="18" charset="2"/>
              <a:buChar char="-"/>
            </a:pPr>
            <a:r>
              <a:rPr lang="de-DE" sz="900" b="1">
                <a:solidFill>
                  <a:schemeClr val="tx2"/>
                </a:solidFill>
              </a:rPr>
              <a:t>Personalgewinnung: </a:t>
            </a:r>
            <a:r>
              <a:rPr lang="de-DE" sz="900"/>
              <a:t>Wir stellen die Alleinstellungsmerkmale in DRK-Einrichtungen und Angeboten heraus.</a:t>
            </a:r>
          </a:p>
        </p:txBody>
      </p:sp>
    </p:spTree>
    <p:extLst>
      <p:ext uri="{BB962C8B-B14F-4D97-AF65-F5344CB8AC3E}">
        <p14:creationId xmlns:p14="http://schemas.microsoft.com/office/powerpoint/2010/main" val="34564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6529-B311-BA7B-9360-D8E598F5C91B}"/>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AF3599E-0566-1063-C03A-D62BC1E8CCC4}"/>
              </a:ext>
            </a:extLst>
          </p:cNvPr>
          <p:cNvSpPr>
            <a:spLocks noGrp="1"/>
          </p:cNvSpPr>
          <p:nvPr>
            <p:ph type="title"/>
          </p:nvPr>
        </p:nvSpPr>
        <p:spPr/>
        <p:txBody>
          <a:bodyPr/>
          <a:lstStyle/>
          <a:p>
            <a:pPr>
              <a:lnSpc>
                <a:spcPct val="100000"/>
              </a:lnSpc>
            </a:pPr>
            <a:r>
              <a:rPr lang="de-DE" dirty="0">
                <a:latin typeface="Georgia"/>
              </a:rPr>
              <a:t>Für eine breite Beteiligung wurde ein Umsetzungsprogramm entwickelt. Die DRK-LV setzen die Strategie bedarfsgerecht um.</a:t>
            </a:r>
            <a:endParaRPr lang="de-DE" dirty="0"/>
          </a:p>
        </p:txBody>
      </p:sp>
      <p:sp>
        <p:nvSpPr>
          <p:cNvPr id="4" name="Fußzeilenplatzhalter 3">
            <a:extLst>
              <a:ext uri="{FF2B5EF4-FFF2-40B4-BE49-F238E27FC236}">
                <a16:creationId xmlns:a16="http://schemas.microsoft.com/office/drawing/2014/main" id="{8DE7B869-5276-F923-9AC5-D94D38D66EB7}"/>
              </a:ext>
            </a:extLst>
          </p:cNvPr>
          <p:cNvSpPr>
            <a:spLocks noGrp="1"/>
          </p:cNvSpPr>
          <p:nvPr>
            <p:ph type="ftr" sz="quarter" idx="11"/>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r>
              <a:rPr kumimoji="0" lang="de-DE" sz="700" b="1" i="0" u="none" strike="noStrike" kern="1200" cap="none" spc="0" normalizeH="0" baseline="0" noProof="0">
                <a:ln>
                  <a:noFill/>
                </a:ln>
                <a:solidFill>
                  <a:prstClr val="black"/>
                </a:solidFill>
                <a:effectLst/>
                <a:uLnTx/>
                <a:uFillTx/>
                <a:latin typeface="Arial"/>
                <a:ea typeface="+mn-ea"/>
                <a:cs typeface="+mn-cs"/>
              </a:rPr>
              <a:t>Füreinander da. Miteinander stark.</a:t>
            </a:r>
          </a:p>
        </p:txBody>
      </p:sp>
      <p:sp>
        <p:nvSpPr>
          <p:cNvPr id="5" name="Foliennummernplatzhalter 4">
            <a:extLst>
              <a:ext uri="{FF2B5EF4-FFF2-40B4-BE49-F238E27FC236}">
                <a16:creationId xmlns:a16="http://schemas.microsoft.com/office/drawing/2014/main" id="{D490BB6B-621F-39B1-BA93-0AE9006D7244}"/>
              </a:ext>
            </a:extLst>
          </p:cNvPr>
          <p:cNvSpPr>
            <a:spLocks noGrp="1"/>
          </p:cNvSpPr>
          <p:nvPr>
            <p:ph type="sldNum" sz="quarter" idx="12"/>
          </p:nvPr>
        </p:nvSpPr>
        <p:spPr/>
        <p:txBody>
          <a:bodyPr/>
          <a:lstStyle/>
          <a:p>
            <a:pPr marL="0" marR="0" lvl="0" indent="0" algn="l" defTabSz="685800" rtl="0" eaLnBrk="1" fontAlgn="auto" latinLnBrk="0" hangingPunct="1">
              <a:lnSpc>
                <a:spcPts val="900"/>
              </a:lnSpc>
              <a:spcBef>
                <a:spcPts val="0"/>
              </a:spcBef>
              <a:spcAft>
                <a:spcPts val="0"/>
              </a:spcAft>
              <a:buClrTx/>
              <a:buSzTx/>
              <a:buFontTx/>
              <a:buNone/>
              <a:tabLst/>
              <a:defRPr/>
            </a:pPr>
            <a:fld id="{EADB90F9-9C8B-4738-A50E-8F04301A8C13}" type="slidenum">
              <a:rPr kumimoji="0" lang="de-DE" sz="7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ts val="900"/>
                </a:lnSpc>
                <a:spcBef>
                  <a:spcPts val="0"/>
                </a:spcBef>
                <a:spcAft>
                  <a:spcPts val="0"/>
                </a:spcAft>
                <a:buClrTx/>
                <a:buSzTx/>
                <a:buFontTx/>
                <a:buNone/>
                <a:tabLst/>
                <a:defRPr/>
              </a:pPr>
              <a:t>6</a:t>
            </a:fld>
            <a:endParaRPr kumimoji="0" lang="de-DE" sz="7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 name="Diagramm 1">
            <a:extLst>
              <a:ext uri="{FF2B5EF4-FFF2-40B4-BE49-F238E27FC236}">
                <a16:creationId xmlns:a16="http://schemas.microsoft.com/office/drawing/2014/main" id="{E62C76AA-4A40-A867-64E4-5B12EAC69BDF}"/>
              </a:ext>
            </a:extLst>
          </p:cNvPr>
          <p:cNvGraphicFramePr/>
          <p:nvPr/>
        </p:nvGraphicFramePr>
        <p:xfrm>
          <a:off x="1584726" y="1405755"/>
          <a:ext cx="5730473" cy="343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09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9E48034-E4A1-41AF-A23A-1B6080DD39CF}"/>
              </a:ext>
            </a:extLst>
          </p:cNvPr>
          <p:cNvSpPr>
            <a:spLocks noGrp="1"/>
          </p:cNvSpPr>
          <p:nvPr>
            <p:ph type="subTitle" idx="1"/>
          </p:nvPr>
        </p:nvSpPr>
        <p:spPr/>
        <p:txBody>
          <a:bodyPr/>
          <a:lstStyle/>
          <a:p>
            <a:r>
              <a:rPr lang="de-DE">
                <a:latin typeface="Arial" panose="020B0604020202020204" pitchFamily="34" charset="0"/>
                <a:cs typeface="Arial" panose="020B0604020202020204" pitchFamily="34" charset="0"/>
              </a:rPr>
              <a:t>DRK-Strategie 2030</a:t>
            </a:r>
          </a:p>
          <a:p>
            <a:endParaRPr lang="de-DE">
              <a:latin typeface="Arial" panose="020B0604020202020204" pitchFamily="34" charset="0"/>
              <a:cs typeface="Arial" panose="020B0604020202020204" pitchFamily="34" charset="0"/>
            </a:endParaRPr>
          </a:p>
        </p:txBody>
      </p:sp>
      <p:sp>
        <p:nvSpPr>
          <p:cNvPr id="4" name="Textplatzhalter 3">
            <a:extLst>
              <a:ext uri="{FF2B5EF4-FFF2-40B4-BE49-F238E27FC236}">
                <a16:creationId xmlns:a16="http://schemas.microsoft.com/office/drawing/2014/main" id="{9BCAA621-3E1B-4227-B193-0306D83E6FC4}"/>
              </a:ext>
            </a:extLst>
          </p:cNvPr>
          <p:cNvSpPr>
            <a:spLocks noGrp="1"/>
          </p:cNvSpPr>
          <p:nvPr>
            <p:ph type="body" sz="quarter" idx="14"/>
          </p:nvPr>
        </p:nvSpPr>
        <p:spPr>
          <a:xfrm>
            <a:off x="8402955" y="1298547"/>
            <a:ext cx="137822" cy="1863002"/>
          </a:xfrm>
        </p:spPr>
        <p:txBody>
          <a:bodyPr/>
          <a:lstStyle/>
          <a:p>
            <a:endParaRPr lang="de-DE"/>
          </a:p>
        </p:txBody>
      </p:sp>
      <p:sp>
        <p:nvSpPr>
          <p:cNvPr id="5" name="Titel 4">
            <a:extLst>
              <a:ext uri="{FF2B5EF4-FFF2-40B4-BE49-F238E27FC236}">
                <a16:creationId xmlns:a16="http://schemas.microsoft.com/office/drawing/2014/main" id="{53CBA050-884E-45F7-AB41-EC1B83E41EA1}"/>
              </a:ext>
            </a:extLst>
          </p:cNvPr>
          <p:cNvSpPr>
            <a:spLocks noGrp="1"/>
          </p:cNvSpPr>
          <p:nvPr>
            <p:ph type="ctrTitle"/>
          </p:nvPr>
        </p:nvSpPr>
        <p:spPr/>
        <p:txBody>
          <a:bodyPr/>
          <a:lstStyle/>
          <a:p>
            <a:r>
              <a:rPr lang="de-DE"/>
              <a:t>Das Umsetzungskonzept</a:t>
            </a:r>
          </a:p>
        </p:txBody>
      </p:sp>
      <p:pic>
        <p:nvPicPr>
          <p:cNvPr id="9" name="Bildplatzhalter 8" descr="Ein Bild, das Person, Kleidung, Ärmel, Schutzausrüstung enthält.&#10;&#10;Automatisch generierte Beschreibung">
            <a:extLst>
              <a:ext uri="{FF2B5EF4-FFF2-40B4-BE49-F238E27FC236}">
                <a16:creationId xmlns:a16="http://schemas.microsoft.com/office/drawing/2014/main" id="{7AB4CD73-BACC-16B8-17E0-D7AE2757655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515" b="26515"/>
          <a:stretch>
            <a:fillRect/>
          </a:stretch>
        </p:blipFill>
        <p:spPr/>
      </p:pic>
    </p:spTree>
    <p:extLst>
      <p:ext uri="{BB962C8B-B14F-4D97-AF65-F5344CB8AC3E}">
        <p14:creationId xmlns:p14="http://schemas.microsoft.com/office/powerpoint/2010/main" val="332206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a:extLst>
              <a:ext uri="{FF2B5EF4-FFF2-40B4-BE49-F238E27FC236}">
                <a16:creationId xmlns:a16="http://schemas.microsoft.com/office/drawing/2014/main" id="{BBDF4D9B-A1A3-682B-2C4C-D4DB2BA666FD}"/>
              </a:ext>
            </a:extLst>
          </p:cNvPr>
          <p:cNvSpPr>
            <a:spLocks noGrp="1"/>
          </p:cNvSpPr>
          <p:nvPr>
            <p:ph type="ftr" sz="quarter" idx="11"/>
          </p:nvPr>
        </p:nvSpPr>
        <p:spPr>
          <a:xfrm>
            <a:off x="431993" y="4737278"/>
            <a:ext cx="8280000" cy="82323"/>
          </a:xfrm>
        </p:spPr>
        <p:txBody>
          <a:bodyPr/>
          <a:lstStyle/>
          <a:p>
            <a:r>
              <a:rPr lang="de-DE" dirty="0"/>
              <a:t>Füreinander da. Miteinander stark.</a:t>
            </a:r>
          </a:p>
        </p:txBody>
      </p:sp>
      <p:sp>
        <p:nvSpPr>
          <p:cNvPr id="2" name="Titel 1">
            <a:extLst>
              <a:ext uri="{FF2B5EF4-FFF2-40B4-BE49-F238E27FC236}">
                <a16:creationId xmlns:a16="http://schemas.microsoft.com/office/drawing/2014/main" id="{E160A966-59A9-420E-98DD-E95B6549AFA0}"/>
              </a:ext>
            </a:extLst>
          </p:cNvPr>
          <p:cNvSpPr>
            <a:spLocks noGrp="1"/>
          </p:cNvSpPr>
          <p:nvPr>
            <p:ph type="title"/>
          </p:nvPr>
        </p:nvSpPr>
        <p:spPr/>
        <p:txBody>
          <a:bodyPr/>
          <a:lstStyle/>
          <a:p>
            <a:pPr>
              <a:lnSpc>
                <a:spcPct val="100000"/>
              </a:lnSpc>
            </a:pPr>
            <a:r>
              <a:rPr lang="de-DE" sz="1800"/>
              <a:t>Ein Leitbild beschreibt die Grundsätze der Umsetzung bis 2030.</a:t>
            </a:r>
            <a:endParaRPr lang="de-DE" sz="1650" i="1"/>
          </a:p>
        </p:txBody>
      </p:sp>
      <p:sp>
        <p:nvSpPr>
          <p:cNvPr id="55" name="Foliennummernplatzhalter 2">
            <a:extLst>
              <a:ext uri="{FF2B5EF4-FFF2-40B4-BE49-F238E27FC236}">
                <a16:creationId xmlns:a16="http://schemas.microsoft.com/office/drawing/2014/main" id="{5FEA6397-AAEB-C861-5B27-C31343647287}"/>
              </a:ext>
            </a:extLst>
          </p:cNvPr>
          <p:cNvSpPr>
            <a:spLocks noGrp="1"/>
          </p:cNvSpPr>
          <p:nvPr>
            <p:ph type="sldNum" sz="quarter" idx="12"/>
          </p:nvPr>
        </p:nvSpPr>
        <p:spPr>
          <a:xfrm>
            <a:off x="654395" y="4849827"/>
            <a:ext cx="2057400" cy="108000"/>
          </a:xfrm>
        </p:spPr>
        <p:txBody>
          <a:bodyPr/>
          <a:lstStyle/>
          <a:p>
            <a:fld id="{EADB90F9-9C8B-4738-A50E-8F04301A8C13}" type="slidenum">
              <a:rPr lang="de-DE" smtClean="0"/>
              <a:pPr/>
              <a:t>8</a:t>
            </a:fld>
            <a:endParaRPr lang="de-DE" dirty="0"/>
          </a:p>
        </p:txBody>
      </p:sp>
      <p:sp>
        <p:nvSpPr>
          <p:cNvPr id="3" name="Rectangle 10">
            <a:extLst>
              <a:ext uri="{FF2B5EF4-FFF2-40B4-BE49-F238E27FC236}">
                <a16:creationId xmlns:a16="http://schemas.microsoft.com/office/drawing/2014/main" id="{D4135A60-9F59-0050-F419-FEB313EE5145}"/>
              </a:ext>
            </a:extLst>
          </p:cNvPr>
          <p:cNvSpPr>
            <a:spLocks noChangeArrowheads="1"/>
          </p:cNvSpPr>
          <p:nvPr>
            <p:custDataLst>
              <p:tags r:id="rId1"/>
            </p:custDataLst>
          </p:nvPr>
        </p:nvSpPr>
        <p:spPr bwMode="auto">
          <a:xfrm>
            <a:off x="446393" y="989399"/>
            <a:ext cx="8277995" cy="1058464"/>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lvl="0">
              <a:defRPr/>
            </a:pPr>
            <a:r>
              <a:rPr lang="de-DE" sz="1400" b="1">
                <a:solidFill>
                  <a:schemeClr val="tx2"/>
                </a:solidFill>
                <a:latin typeface="Arial"/>
              </a:rPr>
              <a:t>               Alle aktiven Rotkreuzler haben die Möglichkeit an der Umsetzung mitzuarbeiten.</a:t>
            </a:r>
            <a:endParaRPr lang="de-DE" sz="700">
              <a:solidFill>
                <a:schemeClr val="tx2"/>
              </a:solidFill>
              <a:latin typeface="Arial"/>
            </a:endParaRPr>
          </a:p>
          <a:p>
            <a:endParaRPr lang="de-DE" sz="1200">
              <a:solidFill>
                <a:schemeClr val="accent5"/>
              </a:solidFill>
              <a:latin typeface="Arial"/>
            </a:endParaRPr>
          </a:p>
          <a:p>
            <a:r>
              <a:rPr lang="de-DE" sz="1200">
                <a:latin typeface="Arial"/>
              </a:rPr>
              <a:t>Die Strategie wurde unter großer Beteiligung haupt- und ehrenamtlicher Rotkreuzler entwickelt. Mehr als je zuvor werden dadurch die Interessen von Aktiven im DRK widergespiegelt. Die Umsetzung der Strategie bietet dadurch die Chance den innerverbandlichen Zusammenhalt zu stärken, Mitglieder zu binden und neue zu gewinnen.</a:t>
            </a:r>
            <a:endParaRPr lang="de-DE" sz="1200"/>
          </a:p>
        </p:txBody>
      </p:sp>
      <p:sp>
        <p:nvSpPr>
          <p:cNvPr id="4" name="Rectangle 48">
            <a:extLst>
              <a:ext uri="{FF2B5EF4-FFF2-40B4-BE49-F238E27FC236}">
                <a16:creationId xmlns:a16="http://schemas.microsoft.com/office/drawing/2014/main" id="{A5A920DC-2AAF-4214-6AE6-DEA9BC014844}"/>
              </a:ext>
            </a:extLst>
          </p:cNvPr>
          <p:cNvSpPr/>
          <p:nvPr/>
        </p:nvSpPr>
        <p:spPr>
          <a:xfrm>
            <a:off x="485991" y="809546"/>
            <a:ext cx="655207" cy="4815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err="1">
              <a:solidFill>
                <a:schemeClr val="accent2"/>
              </a:solidFill>
            </a:endParaRPr>
          </a:p>
        </p:txBody>
      </p:sp>
      <p:sp>
        <p:nvSpPr>
          <p:cNvPr id="5" name="Rectangle 10">
            <a:extLst>
              <a:ext uri="{FF2B5EF4-FFF2-40B4-BE49-F238E27FC236}">
                <a16:creationId xmlns:a16="http://schemas.microsoft.com/office/drawing/2014/main" id="{60D06005-2FA1-C6B9-895F-6D78E7648C7A}"/>
              </a:ext>
            </a:extLst>
          </p:cNvPr>
          <p:cNvSpPr>
            <a:spLocks noChangeArrowheads="1"/>
          </p:cNvSpPr>
          <p:nvPr>
            <p:custDataLst>
              <p:tags r:id="rId2"/>
            </p:custDataLst>
          </p:nvPr>
        </p:nvSpPr>
        <p:spPr bwMode="auto">
          <a:xfrm>
            <a:off x="460728" y="3037048"/>
            <a:ext cx="8263661" cy="859729"/>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defTabSz="494825">
              <a:lnSpc>
                <a:spcPct val="90000"/>
              </a:lnSpc>
              <a:spcBef>
                <a:spcPts val="217"/>
              </a:spcBef>
              <a:buSzPct val="100000"/>
              <a:defRPr/>
            </a:pPr>
            <a:r>
              <a:rPr lang="de-DE" sz="1400" b="1">
                <a:solidFill>
                  <a:schemeClr val="tx2"/>
                </a:solidFill>
                <a:latin typeface="Arial"/>
              </a:rPr>
              <a:t>             Die Umsetzung der Strategie erfolgt in Schwerpunkten.</a:t>
            </a:r>
            <a:br>
              <a:rPr lang="de-DE" sz="1200">
                <a:solidFill>
                  <a:schemeClr val="accent5"/>
                </a:solidFill>
                <a:latin typeface="Arial" panose="020B0604020202020204" pitchFamily="34" charset="0"/>
                <a:cs typeface="Arial" panose="020B0604020202020204" pitchFamily="34" charset="0"/>
                <a:sym typeface="+mn-lt"/>
              </a:rPr>
            </a:br>
            <a:endParaRPr lang="de-DE" sz="1200">
              <a:effectLst/>
              <a:latin typeface="Arial" panose="020B0604020202020204" pitchFamily="34" charset="0"/>
              <a:ea typeface="Times New Roman" panose="02020603050405020304" pitchFamily="18" charset="0"/>
              <a:cs typeface="Times New Roman" panose="02020603050405020304" pitchFamily="18" charset="0"/>
            </a:endParaRPr>
          </a:p>
          <a:p>
            <a:pPr defTabSz="494825">
              <a:lnSpc>
                <a:spcPct val="90000"/>
              </a:lnSpc>
              <a:spcBef>
                <a:spcPts val="217"/>
              </a:spcBef>
              <a:buSzPct val="100000"/>
              <a:defRPr/>
            </a:pPr>
            <a:r>
              <a:rPr lang="de-DE" sz="1200">
                <a:effectLst/>
                <a:latin typeface="Arial" panose="020B0604020202020204" pitchFamily="34" charset="0"/>
                <a:ea typeface="Times New Roman" panose="02020603050405020304" pitchFamily="18" charset="0"/>
                <a:cs typeface="Times New Roman" panose="02020603050405020304" pitchFamily="18" charset="0"/>
              </a:rPr>
              <a:t>Die Strategie beschreibt vielfältige Themengebiete. Für die Orientierung der Gesamtorganisation, aber auch um eine wirksame Umsetzung steuern zu können, </a:t>
            </a:r>
            <a:r>
              <a:rPr lang="de-DE" sz="1200">
                <a:latin typeface="Arial" panose="020B0604020202020204" pitchFamily="34" charset="0"/>
                <a:ea typeface="Times New Roman" panose="02020603050405020304" pitchFamily="18" charset="0"/>
                <a:cs typeface="Times New Roman" panose="02020603050405020304" pitchFamily="18" charset="0"/>
              </a:rPr>
              <a:t>erarbeitet </a:t>
            </a:r>
            <a:r>
              <a:rPr lang="de-DE" sz="1200">
                <a:effectLst/>
                <a:latin typeface="Arial" panose="020B0604020202020204" pitchFamily="34" charset="0"/>
                <a:ea typeface="Times New Roman" panose="02020603050405020304" pitchFamily="18" charset="0"/>
                <a:cs typeface="Times New Roman" panose="02020603050405020304" pitchFamily="18" charset="0"/>
              </a:rPr>
              <a:t>die Steuerungsgruppe Schwerpunkte und eine Umsetzungsperiode. </a:t>
            </a:r>
            <a:endParaRPr lang="de-DE" sz="1200">
              <a:solidFill>
                <a:schemeClr val="accent5"/>
              </a:solidFill>
              <a:latin typeface="Arial"/>
              <a:sym typeface="+mn-lt"/>
            </a:endParaRPr>
          </a:p>
        </p:txBody>
      </p:sp>
      <p:grpSp>
        <p:nvGrpSpPr>
          <p:cNvPr id="7" name="Group 771076">
            <a:extLst>
              <a:ext uri="{FF2B5EF4-FFF2-40B4-BE49-F238E27FC236}">
                <a16:creationId xmlns:a16="http://schemas.microsoft.com/office/drawing/2014/main" id="{273B14D9-EE38-53A5-DC25-C3DEE2CD182C}"/>
              </a:ext>
            </a:extLst>
          </p:cNvPr>
          <p:cNvGrpSpPr/>
          <p:nvPr/>
        </p:nvGrpSpPr>
        <p:grpSpPr>
          <a:xfrm>
            <a:off x="601245" y="882236"/>
            <a:ext cx="379941" cy="329465"/>
            <a:chOff x="6051538" y="5715000"/>
            <a:chExt cx="1246185" cy="1244586"/>
          </a:xfrm>
          <a:solidFill>
            <a:schemeClr val="accent4"/>
          </a:solidFill>
        </p:grpSpPr>
        <p:sp>
          <p:nvSpPr>
            <p:cNvPr id="8" name="Freeform 25">
              <a:extLst>
                <a:ext uri="{FF2B5EF4-FFF2-40B4-BE49-F238E27FC236}">
                  <a16:creationId xmlns:a16="http://schemas.microsoft.com/office/drawing/2014/main" id="{116045B5-AF7D-0898-DD2D-A511B04C00BF}"/>
                </a:ext>
              </a:extLst>
            </p:cNvPr>
            <p:cNvSpPr>
              <a:spLocks/>
            </p:cNvSpPr>
            <p:nvPr/>
          </p:nvSpPr>
          <p:spPr bwMode="auto">
            <a:xfrm>
              <a:off x="6126147" y="5715000"/>
              <a:ext cx="246061" cy="246061"/>
            </a:xfrm>
            <a:custGeom>
              <a:avLst/>
              <a:gdLst>
                <a:gd name="T0" fmla="*/ 388 w 776"/>
                <a:gd name="T1" fmla="*/ 0 h 774"/>
                <a:gd name="T2" fmla="*/ 441 w 776"/>
                <a:gd name="T3" fmla="*/ 4 h 774"/>
                <a:gd name="T4" fmla="*/ 491 w 776"/>
                <a:gd name="T5" fmla="*/ 13 h 774"/>
                <a:gd name="T6" fmla="*/ 539 w 776"/>
                <a:gd name="T7" fmla="*/ 30 h 774"/>
                <a:gd name="T8" fmla="*/ 584 w 776"/>
                <a:gd name="T9" fmla="*/ 53 h 774"/>
                <a:gd name="T10" fmla="*/ 624 w 776"/>
                <a:gd name="T11" fmla="*/ 80 h 774"/>
                <a:gd name="T12" fmla="*/ 662 w 776"/>
                <a:gd name="T13" fmla="*/ 113 h 774"/>
                <a:gd name="T14" fmla="*/ 694 w 776"/>
                <a:gd name="T15" fmla="*/ 150 h 774"/>
                <a:gd name="T16" fmla="*/ 723 w 776"/>
                <a:gd name="T17" fmla="*/ 191 h 774"/>
                <a:gd name="T18" fmla="*/ 744 w 776"/>
                <a:gd name="T19" fmla="*/ 236 h 774"/>
                <a:gd name="T20" fmla="*/ 761 w 776"/>
                <a:gd name="T21" fmla="*/ 284 h 774"/>
                <a:gd name="T22" fmla="*/ 772 w 776"/>
                <a:gd name="T23" fmla="*/ 335 h 774"/>
                <a:gd name="T24" fmla="*/ 776 w 776"/>
                <a:gd name="T25" fmla="*/ 386 h 774"/>
                <a:gd name="T26" fmla="*/ 772 w 776"/>
                <a:gd name="T27" fmla="*/ 439 h 774"/>
                <a:gd name="T28" fmla="*/ 761 w 776"/>
                <a:gd name="T29" fmla="*/ 490 h 774"/>
                <a:gd name="T30" fmla="*/ 744 w 776"/>
                <a:gd name="T31" fmla="*/ 538 h 774"/>
                <a:gd name="T32" fmla="*/ 723 w 776"/>
                <a:gd name="T33" fmla="*/ 582 h 774"/>
                <a:gd name="T34" fmla="*/ 694 w 776"/>
                <a:gd name="T35" fmla="*/ 624 h 774"/>
                <a:gd name="T36" fmla="*/ 662 w 776"/>
                <a:gd name="T37" fmla="*/ 660 h 774"/>
                <a:gd name="T38" fmla="*/ 624 w 776"/>
                <a:gd name="T39" fmla="*/ 694 h 774"/>
                <a:gd name="T40" fmla="*/ 584 w 776"/>
                <a:gd name="T41" fmla="*/ 721 h 774"/>
                <a:gd name="T42" fmla="*/ 539 w 776"/>
                <a:gd name="T43" fmla="*/ 744 h 774"/>
                <a:gd name="T44" fmla="*/ 491 w 776"/>
                <a:gd name="T45" fmla="*/ 760 h 774"/>
                <a:gd name="T46" fmla="*/ 441 w 776"/>
                <a:gd name="T47" fmla="*/ 771 h 774"/>
                <a:gd name="T48" fmla="*/ 388 w 776"/>
                <a:gd name="T49" fmla="*/ 774 h 774"/>
                <a:gd name="T50" fmla="*/ 335 w 776"/>
                <a:gd name="T51" fmla="*/ 771 h 774"/>
                <a:gd name="T52" fmla="*/ 285 w 776"/>
                <a:gd name="T53" fmla="*/ 760 h 774"/>
                <a:gd name="T54" fmla="*/ 237 w 776"/>
                <a:gd name="T55" fmla="*/ 744 h 774"/>
                <a:gd name="T56" fmla="*/ 192 w 776"/>
                <a:gd name="T57" fmla="*/ 721 h 774"/>
                <a:gd name="T58" fmla="*/ 152 w 776"/>
                <a:gd name="T59" fmla="*/ 694 h 774"/>
                <a:gd name="T60" fmla="*/ 114 w 776"/>
                <a:gd name="T61" fmla="*/ 660 h 774"/>
                <a:gd name="T62" fmla="*/ 82 w 776"/>
                <a:gd name="T63" fmla="*/ 624 h 774"/>
                <a:gd name="T64" fmla="*/ 53 w 776"/>
                <a:gd name="T65" fmla="*/ 582 h 774"/>
                <a:gd name="T66" fmla="*/ 31 w 776"/>
                <a:gd name="T67" fmla="*/ 538 h 774"/>
                <a:gd name="T68" fmla="*/ 15 w 776"/>
                <a:gd name="T69" fmla="*/ 490 h 774"/>
                <a:gd name="T70" fmla="*/ 4 w 776"/>
                <a:gd name="T71" fmla="*/ 439 h 774"/>
                <a:gd name="T72" fmla="*/ 0 w 776"/>
                <a:gd name="T73" fmla="*/ 386 h 774"/>
                <a:gd name="T74" fmla="*/ 4 w 776"/>
                <a:gd name="T75" fmla="*/ 335 h 774"/>
                <a:gd name="T76" fmla="*/ 15 w 776"/>
                <a:gd name="T77" fmla="*/ 284 h 774"/>
                <a:gd name="T78" fmla="*/ 31 w 776"/>
                <a:gd name="T79" fmla="*/ 236 h 774"/>
                <a:gd name="T80" fmla="*/ 53 w 776"/>
                <a:gd name="T81" fmla="*/ 191 h 774"/>
                <a:gd name="T82" fmla="*/ 82 w 776"/>
                <a:gd name="T83" fmla="*/ 150 h 774"/>
                <a:gd name="T84" fmla="*/ 114 w 776"/>
                <a:gd name="T85" fmla="*/ 113 h 774"/>
                <a:gd name="T86" fmla="*/ 152 w 776"/>
                <a:gd name="T87" fmla="*/ 80 h 774"/>
                <a:gd name="T88" fmla="*/ 192 w 776"/>
                <a:gd name="T89" fmla="*/ 53 h 774"/>
                <a:gd name="T90" fmla="*/ 237 w 776"/>
                <a:gd name="T91" fmla="*/ 30 h 774"/>
                <a:gd name="T92" fmla="*/ 285 w 776"/>
                <a:gd name="T93" fmla="*/ 13 h 774"/>
                <a:gd name="T94" fmla="*/ 335 w 776"/>
                <a:gd name="T95" fmla="*/ 4 h 774"/>
                <a:gd name="T96" fmla="*/ 388 w 776"/>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74">
                  <a:moveTo>
                    <a:pt x="388" y="0"/>
                  </a:moveTo>
                  <a:lnTo>
                    <a:pt x="441" y="4"/>
                  </a:lnTo>
                  <a:lnTo>
                    <a:pt x="491" y="13"/>
                  </a:lnTo>
                  <a:lnTo>
                    <a:pt x="539" y="30"/>
                  </a:lnTo>
                  <a:lnTo>
                    <a:pt x="584" y="53"/>
                  </a:lnTo>
                  <a:lnTo>
                    <a:pt x="624" y="80"/>
                  </a:lnTo>
                  <a:lnTo>
                    <a:pt x="662" y="113"/>
                  </a:lnTo>
                  <a:lnTo>
                    <a:pt x="694" y="150"/>
                  </a:lnTo>
                  <a:lnTo>
                    <a:pt x="723" y="191"/>
                  </a:lnTo>
                  <a:lnTo>
                    <a:pt x="744" y="236"/>
                  </a:lnTo>
                  <a:lnTo>
                    <a:pt x="761" y="284"/>
                  </a:lnTo>
                  <a:lnTo>
                    <a:pt x="772" y="335"/>
                  </a:lnTo>
                  <a:lnTo>
                    <a:pt x="776" y="386"/>
                  </a:lnTo>
                  <a:lnTo>
                    <a:pt x="772" y="439"/>
                  </a:lnTo>
                  <a:lnTo>
                    <a:pt x="761" y="490"/>
                  </a:lnTo>
                  <a:lnTo>
                    <a:pt x="744" y="538"/>
                  </a:lnTo>
                  <a:lnTo>
                    <a:pt x="723" y="582"/>
                  </a:lnTo>
                  <a:lnTo>
                    <a:pt x="694" y="624"/>
                  </a:lnTo>
                  <a:lnTo>
                    <a:pt x="662" y="660"/>
                  </a:lnTo>
                  <a:lnTo>
                    <a:pt x="624" y="694"/>
                  </a:lnTo>
                  <a:lnTo>
                    <a:pt x="584" y="721"/>
                  </a:lnTo>
                  <a:lnTo>
                    <a:pt x="539" y="744"/>
                  </a:lnTo>
                  <a:lnTo>
                    <a:pt x="491" y="760"/>
                  </a:lnTo>
                  <a:lnTo>
                    <a:pt x="441" y="771"/>
                  </a:lnTo>
                  <a:lnTo>
                    <a:pt x="388" y="774"/>
                  </a:lnTo>
                  <a:lnTo>
                    <a:pt x="335" y="771"/>
                  </a:lnTo>
                  <a:lnTo>
                    <a:pt x="285" y="760"/>
                  </a:lnTo>
                  <a:lnTo>
                    <a:pt x="237" y="744"/>
                  </a:lnTo>
                  <a:lnTo>
                    <a:pt x="192" y="721"/>
                  </a:lnTo>
                  <a:lnTo>
                    <a:pt x="152" y="694"/>
                  </a:lnTo>
                  <a:lnTo>
                    <a:pt x="114" y="660"/>
                  </a:lnTo>
                  <a:lnTo>
                    <a:pt x="82" y="624"/>
                  </a:lnTo>
                  <a:lnTo>
                    <a:pt x="53" y="582"/>
                  </a:lnTo>
                  <a:lnTo>
                    <a:pt x="31" y="538"/>
                  </a:lnTo>
                  <a:lnTo>
                    <a:pt x="15" y="490"/>
                  </a:lnTo>
                  <a:lnTo>
                    <a:pt x="4" y="439"/>
                  </a:lnTo>
                  <a:lnTo>
                    <a:pt x="0" y="386"/>
                  </a:lnTo>
                  <a:lnTo>
                    <a:pt x="4" y="335"/>
                  </a:lnTo>
                  <a:lnTo>
                    <a:pt x="15" y="284"/>
                  </a:lnTo>
                  <a:lnTo>
                    <a:pt x="31" y="236"/>
                  </a:lnTo>
                  <a:lnTo>
                    <a:pt x="53" y="191"/>
                  </a:lnTo>
                  <a:lnTo>
                    <a:pt x="82" y="150"/>
                  </a:lnTo>
                  <a:lnTo>
                    <a:pt x="114" y="113"/>
                  </a:lnTo>
                  <a:lnTo>
                    <a:pt x="152"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sp>
          <p:nvSpPr>
            <p:cNvPr id="9" name="Freeform 26">
              <a:extLst>
                <a:ext uri="{FF2B5EF4-FFF2-40B4-BE49-F238E27FC236}">
                  <a16:creationId xmlns:a16="http://schemas.microsoft.com/office/drawing/2014/main" id="{92BC256A-06B8-A7B1-4283-5AFF0EE19B0D}"/>
                </a:ext>
              </a:extLst>
            </p:cNvPr>
            <p:cNvSpPr>
              <a:spLocks/>
            </p:cNvSpPr>
            <p:nvPr/>
          </p:nvSpPr>
          <p:spPr bwMode="auto">
            <a:xfrm>
              <a:off x="6051538" y="6007099"/>
              <a:ext cx="395288" cy="688974"/>
            </a:xfrm>
            <a:custGeom>
              <a:avLst/>
              <a:gdLst>
                <a:gd name="T0" fmla="*/ 1056 w 1248"/>
                <a:gd name="T1" fmla="*/ 0 h 2174"/>
                <a:gd name="T2" fmla="*/ 1123 w 1248"/>
                <a:gd name="T3" fmla="*/ 12 h 2174"/>
                <a:gd name="T4" fmla="*/ 1180 w 1248"/>
                <a:gd name="T5" fmla="*/ 46 h 2174"/>
                <a:gd name="T6" fmla="*/ 1222 w 1248"/>
                <a:gd name="T7" fmla="*/ 95 h 2174"/>
                <a:gd name="T8" fmla="*/ 1245 w 1248"/>
                <a:gd name="T9" fmla="*/ 157 h 2174"/>
                <a:gd name="T10" fmla="*/ 1248 w 1248"/>
                <a:gd name="T11" fmla="*/ 269 h 2174"/>
                <a:gd name="T12" fmla="*/ 1153 w 1248"/>
                <a:gd name="T13" fmla="*/ 324 h 2174"/>
                <a:gd name="T14" fmla="*/ 1073 w 1248"/>
                <a:gd name="T15" fmla="*/ 399 h 2174"/>
                <a:gd name="T16" fmla="*/ 1013 w 1248"/>
                <a:gd name="T17" fmla="*/ 490 h 2174"/>
                <a:gd name="T18" fmla="*/ 973 w 1248"/>
                <a:gd name="T19" fmla="*/ 594 h 2174"/>
                <a:gd name="T20" fmla="*/ 960 w 1248"/>
                <a:gd name="T21" fmla="*/ 707 h 2174"/>
                <a:gd name="T22" fmla="*/ 962 w 1248"/>
                <a:gd name="T23" fmla="*/ 1760 h 2174"/>
                <a:gd name="T24" fmla="*/ 982 w 1248"/>
                <a:gd name="T25" fmla="*/ 1852 h 2174"/>
                <a:gd name="T26" fmla="*/ 1018 w 1248"/>
                <a:gd name="T27" fmla="*/ 1936 h 2174"/>
                <a:gd name="T28" fmla="*/ 1014 w 1248"/>
                <a:gd name="T29" fmla="*/ 2015 h 2174"/>
                <a:gd name="T30" fmla="*/ 991 w 1248"/>
                <a:gd name="T31" fmla="*/ 2078 h 2174"/>
                <a:gd name="T32" fmla="*/ 949 w 1248"/>
                <a:gd name="T33" fmla="*/ 2128 h 2174"/>
                <a:gd name="T34" fmla="*/ 893 w 1248"/>
                <a:gd name="T35" fmla="*/ 2162 h 2174"/>
                <a:gd name="T36" fmla="*/ 826 w 1248"/>
                <a:gd name="T37" fmla="*/ 2174 h 2174"/>
                <a:gd name="T38" fmla="*/ 388 w 1248"/>
                <a:gd name="T39" fmla="*/ 2170 h 2174"/>
                <a:gd name="T40" fmla="*/ 325 w 1248"/>
                <a:gd name="T41" fmla="*/ 2147 h 2174"/>
                <a:gd name="T42" fmla="*/ 276 w 1248"/>
                <a:gd name="T43" fmla="*/ 2105 h 2174"/>
                <a:gd name="T44" fmla="*/ 242 w 1248"/>
                <a:gd name="T45" fmla="*/ 2048 h 2174"/>
                <a:gd name="T46" fmla="*/ 230 w 1248"/>
                <a:gd name="T47" fmla="*/ 1982 h 2174"/>
                <a:gd name="T48" fmla="*/ 192 w 1248"/>
                <a:gd name="T49" fmla="*/ 1214 h 2174"/>
                <a:gd name="T50" fmla="*/ 123 w 1248"/>
                <a:gd name="T51" fmla="*/ 1202 h 2174"/>
                <a:gd name="T52" fmla="*/ 67 w 1248"/>
                <a:gd name="T53" fmla="*/ 1168 h 2174"/>
                <a:gd name="T54" fmla="*/ 25 w 1248"/>
                <a:gd name="T55" fmla="*/ 1118 h 2174"/>
                <a:gd name="T56" fmla="*/ 2 w 1248"/>
                <a:gd name="T57" fmla="*/ 1055 h 2174"/>
                <a:gd name="T58" fmla="*/ 0 w 1248"/>
                <a:gd name="T59" fmla="*/ 192 h 2174"/>
                <a:gd name="T60" fmla="*/ 12 w 1248"/>
                <a:gd name="T61" fmla="*/ 125 h 2174"/>
                <a:gd name="T62" fmla="*/ 45 w 1248"/>
                <a:gd name="T63" fmla="*/ 69 h 2174"/>
                <a:gd name="T64" fmla="*/ 95 w 1248"/>
                <a:gd name="T65" fmla="*/ 27 h 2174"/>
                <a:gd name="T66" fmla="*/ 157 w 1248"/>
                <a:gd name="T67" fmla="*/ 4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4">
                  <a:moveTo>
                    <a:pt x="192" y="0"/>
                  </a:moveTo>
                  <a:lnTo>
                    <a:pt x="1056" y="0"/>
                  </a:lnTo>
                  <a:lnTo>
                    <a:pt x="1091" y="4"/>
                  </a:lnTo>
                  <a:lnTo>
                    <a:pt x="1123" y="12"/>
                  </a:lnTo>
                  <a:lnTo>
                    <a:pt x="1153" y="27"/>
                  </a:lnTo>
                  <a:lnTo>
                    <a:pt x="1180" y="46"/>
                  </a:lnTo>
                  <a:lnTo>
                    <a:pt x="1203" y="69"/>
                  </a:lnTo>
                  <a:lnTo>
                    <a:pt x="1222" y="95"/>
                  </a:lnTo>
                  <a:lnTo>
                    <a:pt x="1236" y="125"/>
                  </a:lnTo>
                  <a:lnTo>
                    <a:pt x="1245" y="157"/>
                  </a:lnTo>
                  <a:lnTo>
                    <a:pt x="1248" y="192"/>
                  </a:lnTo>
                  <a:lnTo>
                    <a:pt x="1248" y="269"/>
                  </a:lnTo>
                  <a:lnTo>
                    <a:pt x="1199" y="294"/>
                  </a:lnTo>
                  <a:lnTo>
                    <a:pt x="1153" y="324"/>
                  </a:lnTo>
                  <a:lnTo>
                    <a:pt x="1111" y="359"/>
                  </a:lnTo>
                  <a:lnTo>
                    <a:pt x="1073" y="399"/>
                  </a:lnTo>
                  <a:lnTo>
                    <a:pt x="1041" y="443"/>
                  </a:lnTo>
                  <a:lnTo>
                    <a:pt x="1013" y="490"/>
                  </a:lnTo>
                  <a:lnTo>
                    <a:pt x="990" y="540"/>
                  </a:lnTo>
                  <a:lnTo>
                    <a:pt x="973" y="594"/>
                  </a:lnTo>
                  <a:lnTo>
                    <a:pt x="964" y="650"/>
                  </a:lnTo>
                  <a:lnTo>
                    <a:pt x="960" y="707"/>
                  </a:lnTo>
                  <a:lnTo>
                    <a:pt x="960" y="1713"/>
                  </a:lnTo>
                  <a:lnTo>
                    <a:pt x="962" y="1760"/>
                  </a:lnTo>
                  <a:lnTo>
                    <a:pt x="970" y="1807"/>
                  </a:lnTo>
                  <a:lnTo>
                    <a:pt x="982" y="1852"/>
                  </a:lnTo>
                  <a:lnTo>
                    <a:pt x="999" y="1895"/>
                  </a:lnTo>
                  <a:lnTo>
                    <a:pt x="1018" y="1936"/>
                  </a:lnTo>
                  <a:lnTo>
                    <a:pt x="1018" y="1982"/>
                  </a:lnTo>
                  <a:lnTo>
                    <a:pt x="1014" y="2015"/>
                  </a:lnTo>
                  <a:lnTo>
                    <a:pt x="1006" y="2048"/>
                  </a:lnTo>
                  <a:lnTo>
                    <a:pt x="991" y="2078"/>
                  </a:lnTo>
                  <a:lnTo>
                    <a:pt x="972" y="2105"/>
                  </a:lnTo>
                  <a:lnTo>
                    <a:pt x="949" y="2128"/>
                  </a:lnTo>
                  <a:lnTo>
                    <a:pt x="923" y="2147"/>
                  </a:lnTo>
                  <a:lnTo>
                    <a:pt x="893" y="2162"/>
                  </a:lnTo>
                  <a:lnTo>
                    <a:pt x="860" y="2170"/>
                  </a:lnTo>
                  <a:lnTo>
                    <a:pt x="826" y="2174"/>
                  </a:lnTo>
                  <a:lnTo>
                    <a:pt x="422" y="2174"/>
                  </a:lnTo>
                  <a:lnTo>
                    <a:pt x="388" y="2170"/>
                  </a:lnTo>
                  <a:lnTo>
                    <a:pt x="355" y="2162"/>
                  </a:lnTo>
                  <a:lnTo>
                    <a:pt x="325" y="2147"/>
                  </a:lnTo>
                  <a:lnTo>
                    <a:pt x="299" y="2128"/>
                  </a:lnTo>
                  <a:lnTo>
                    <a:pt x="276" y="2105"/>
                  </a:lnTo>
                  <a:lnTo>
                    <a:pt x="257" y="2078"/>
                  </a:lnTo>
                  <a:lnTo>
                    <a:pt x="242" y="2048"/>
                  </a:lnTo>
                  <a:lnTo>
                    <a:pt x="234" y="2015"/>
                  </a:lnTo>
                  <a:lnTo>
                    <a:pt x="230" y="1982"/>
                  </a:lnTo>
                  <a:lnTo>
                    <a:pt x="230" y="1214"/>
                  </a:lnTo>
                  <a:lnTo>
                    <a:pt x="192" y="1214"/>
                  </a:lnTo>
                  <a:lnTo>
                    <a:pt x="157" y="1210"/>
                  </a:lnTo>
                  <a:lnTo>
                    <a:pt x="123" y="1202"/>
                  </a:lnTo>
                  <a:lnTo>
                    <a:pt x="93" y="1187"/>
                  </a:lnTo>
                  <a:lnTo>
                    <a:pt x="67" y="1168"/>
                  </a:lnTo>
                  <a:lnTo>
                    <a:pt x="44" y="1145"/>
                  </a:lnTo>
                  <a:lnTo>
                    <a:pt x="25" y="1118"/>
                  </a:lnTo>
                  <a:lnTo>
                    <a:pt x="12" y="1088"/>
                  </a:lnTo>
                  <a:lnTo>
                    <a:pt x="2" y="1055"/>
                  </a:lnTo>
                  <a:lnTo>
                    <a:pt x="0" y="1022"/>
                  </a:lnTo>
                  <a:lnTo>
                    <a:pt x="0" y="192"/>
                  </a:lnTo>
                  <a:lnTo>
                    <a:pt x="3" y="157"/>
                  </a:lnTo>
                  <a:lnTo>
                    <a:pt x="12" y="125"/>
                  </a:lnTo>
                  <a:lnTo>
                    <a:pt x="26" y="95"/>
                  </a:lnTo>
                  <a:lnTo>
                    <a:pt x="45" y="69"/>
                  </a:lnTo>
                  <a:lnTo>
                    <a:pt x="68" y="46"/>
                  </a:lnTo>
                  <a:lnTo>
                    <a:pt x="95" y="27"/>
                  </a:lnTo>
                  <a:lnTo>
                    <a:pt x="125" y="12"/>
                  </a:lnTo>
                  <a:lnTo>
                    <a:pt x="157"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sp>
          <p:nvSpPr>
            <p:cNvPr id="10" name="Freeform 27">
              <a:extLst>
                <a:ext uri="{FF2B5EF4-FFF2-40B4-BE49-F238E27FC236}">
                  <a16:creationId xmlns:a16="http://schemas.microsoft.com/office/drawing/2014/main" id="{9A29B8B9-5DB4-DD34-6B8A-11CBF49CBBD6}"/>
                </a:ext>
              </a:extLst>
            </p:cNvPr>
            <p:cNvSpPr>
              <a:spLocks/>
            </p:cNvSpPr>
            <p:nvPr/>
          </p:nvSpPr>
          <p:spPr bwMode="auto">
            <a:xfrm>
              <a:off x="6978637" y="5715000"/>
              <a:ext cx="244475" cy="246061"/>
            </a:xfrm>
            <a:custGeom>
              <a:avLst/>
              <a:gdLst>
                <a:gd name="T0" fmla="*/ 388 w 774"/>
                <a:gd name="T1" fmla="*/ 0 h 774"/>
                <a:gd name="T2" fmla="*/ 439 w 774"/>
                <a:gd name="T3" fmla="*/ 4 h 774"/>
                <a:gd name="T4" fmla="*/ 490 w 774"/>
                <a:gd name="T5" fmla="*/ 13 h 774"/>
                <a:gd name="T6" fmla="*/ 538 w 774"/>
                <a:gd name="T7" fmla="*/ 30 h 774"/>
                <a:gd name="T8" fmla="*/ 583 w 774"/>
                <a:gd name="T9" fmla="*/ 53 h 774"/>
                <a:gd name="T10" fmla="*/ 624 w 774"/>
                <a:gd name="T11" fmla="*/ 80 h 774"/>
                <a:gd name="T12" fmla="*/ 661 w 774"/>
                <a:gd name="T13" fmla="*/ 113 h 774"/>
                <a:gd name="T14" fmla="*/ 694 w 774"/>
                <a:gd name="T15" fmla="*/ 150 h 774"/>
                <a:gd name="T16" fmla="*/ 722 w 774"/>
                <a:gd name="T17" fmla="*/ 191 h 774"/>
                <a:gd name="T18" fmla="*/ 744 w 774"/>
                <a:gd name="T19" fmla="*/ 236 h 774"/>
                <a:gd name="T20" fmla="*/ 761 w 774"/>
                <a:gd name="T21" fmla="*/ 284 h 774"/>
                <a:gd name="T22" fmla="*/ 771 w 774"/>
                <a:gd name="T23" fmla="*/ 335 h 774"/>
                <a:gd name="T24" fmla="*/ 774 w 774"/>
                <a:gd name="T25" fmla="*/ 386 h 774"/>
                <a:gd name="T26" fmla="*/ 771 w 774"/>
                <a:gd name="T27" fmla="*/ 439 h 774"/>
                <a:gd name="T28" fmla="*/ 761 w 774"/>
                <a:gd name="T29" fmla="*/ 490 h 774"/>
                <a:gd name="T30" fmla="*/ 744 w 774"/>
                <a:gd name="T31" fmla="*/ 538 h 774"/>
                <a:gd name="T32" fmla="*/ 722 w 774"/>
                <a:gd name="T33" fmla="*/ 582 h 774"/>
                <a:gd name="T34" fmla="*/ 694 w 774"/>
                <a:gd name="T35" fmla="*/ 624 h 774"/>
                <a:gd name="T36" fmla="*/ 661 w 774"/>
                <a:gd name="T37" fmla="*/ 660 h 774"/>
                <a:gd name="T38" fmla="*/ 624 w 774"/>
                <a:gd name="T39" fmla="*/ 694 h 774"/>
                <a:gd name="T40" fmla="*/ 583 w 774"/>
                <a:gd name="T41" fmla="*/ 721 h 774"/>
                <a:gd name="T42" fmla="*/ 538 w 774"/>
                <a:gd name="T43" fmla="*/ 744 h 774"/>
                <a:gd name="T44" fmla="*/ 490 w 774"/>
                <a:gd name="T45" fmla="*/ 760 h 774"/>
                <a:gd name="T46" fmla="*/ 439 w 774"/>
                <a:gd name="T47" fmla="*/ 771 h 774"/>
                <a:gd name="T48" fmla="*/ 388 w 774"/>
                <a:gd name="T49" fmla="*/ 774 h 774"/>
                <a:gd name="T50" fmla="*/ 335 w 774"/>
                <a:gd name="T51" fmla="*/ 771 h 774"/>
                <a:gd name="T52" fmla="*/ 285 w 774"/>
                <a:gd name="T53" fmla="*/ 760 h 774"/>
                <a:gd name="T54" fmla="*/ 237 w 774"/>
                <a:gd name="T55" fmla="*/ 744 h 774"/>
                <a:gd name="T56" fmla="*/ 192 w 774"/>
                <a:gd name="T57" fmla="*/ 721 h 774"/>
                <a:gd name="T58" fmla="*/ 151 w 774"/>
                <a:gd name="T59" fmla="*/ 694 h 774"/>
                <a:gd name="T60" fmla="*/ 114 w 774"/>
                <a:gd name="T61" fmla="*/ 660 h 774"/>
                <a:gd name="T62" fmla="*/ 81 w 774"/>
                <a:gd name="T63" fmla="*/ 624 h 774"/>
                <a:gd name="T64" fmla="*/ 53 w 774"/>
                <a:gd name="T65" fmla="*/ 582 h 774"/>
                <a:gd name="T66" fmla="*/ 30 w 774"/>
                <a:gd name="T67" fmla="*/ 538 h 774"/>
                <a:gd name="T68" fmla="*/ 14 w 774"/>
                <a:gd name="T69" fmla="*/ 490 h 774"/>
                <a:gd name="T70" fmla="*/ 4 w 774"/>
                <a:gd name="T71" fmla="*/ 439 h 774"/>
                <a:gd name="T72" fmla="*/ 0 w 774"/>
                <a:gd name="T73" fmla="*/ 386 h 774"/>
                <a:gd name="T74" fmla="*/ 4 w 774"/>
                <a:gd name="T75" fmla="*/ 335 h 774"/>
                <a:gd name="T76" fmla="*/ 14 w 774"/>
                <a:gd name="T77" fmla="*/ 284 h 774"/>
                <a:gd name="T78" fmla="*/ 30 w 774"/>
                <a:gd name="T79" fmla="*/ 236 h 774"/>
                <a:gd name="T80" fmla="*/ 53 w 774"/>
                <a:gd name="T81" fmla="*/ 191 h 774"/>
                <a:gd name="T82" fmla="*/ 81 w 774"/>
                <a:gd name="T83" fmla="*/ 150 h 774"/>
                <a:gd name="T84" fmla="*/ 114 w 774"/>
                <a:gd name="T85" fmla="*/ 113 h 774"/>
                <a:gd name="T86" fmla="*/ 151 w 774"/>
                <a:gd name="T87" fmla="*/ 80 h 774"/>
                <a:gd name="T88" fmla="*/ 192 w 774"/>
                <a:gd name="T89" fmla="*/ 53 h 774"/>
                <a:gd name="T90" fmla="*/ 237 w 774"/>
                <a:gd name="T91" fmla="*/ 30 h 774"/>
                <a:gd name="T92" fmla="*/ 285 w 774"/>
                <a:gd name="T93" fmla="*/ 13 h 774"/>
                <a:gd name="T94" fmla="*/ 335 w 774"/>
                <a:gd name="T95" fmla="*/ 4 h 774"/>
                <a:gd name="T96" fmla="*/ 388 w 774"/>
                <a:gd name="T9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4" h="774">
                  <a:moveTo>
                    <a:pt x="388" y="0"/>
                  </a:moveTo>
                  <a:lnTo>
                    <a:pt x="439" y="4"/>
                  </a:lnTo>
                  <a:lnTo>
                    <a:pt x="490" y="13"/>
                  </a:lnTo>
                  <a:lnTo>
                    <a:pt x="538" y="30"/>
                  </a:lnTo>
                  <a:lnTo>
                    <a:pt x="583" y="53"/>
                  </a:lnTo>
                  <a:lnTo>
                    <a:pt x="624" y="80"/>
                  </a:lnTo>
                  <a:lnTo>
                    <a:pt x="661" y="113"/>
                  </a:lnTo>
                  <a:lnTo>
                    <a:pt x="694" y="150"/>
                  </a:lnTo>
                  <a:lnTo>
                    <a:pt x="722" y="191"/>
                  </a:lnTo>
                  <a:lnTo>
                    <a:pt x="744" y="236"/>
                  </a:lnTo>
                  <a:lnTo>
                    <a:pt x="761" y="284"/>
                  </a:lnTo>
                  <a:lnTo>
                    <a:pt x="771" y="335"/>
                  </a:lnTo>
                  <a:lnTo>
                    <a:pt x="774" y="386"/>
                  </a:lnTo>
                  <a:lnTo>
                    <a:pt x="771" y="439"/>
                  </a:lnTo>
                  <a:lnTo>
                    <a:pt x="761" y="490"/>
                  </a:lnTo>
                  <a:lnTo>
                    <a:pt x="744" y="538"/>
                  </a:lnTo>
                  <a:lnTo>
                    <a:pt x="722" y="582"/>
                  </a:lnTo>
                  <a:lnTo>
                    <a:pt x="694" y="624"/>
                  </a:lnTo>
                  <a:lnTo>
                    <a:pt x="661" y="660"/>
                  </a:lnTo>
                  <a:lnTo>
                    <a:pt x="624" y="694"/>
                  </a:lnTo>
                  <a:lnTo>
                    <a:pt x="583" y="721"/>
                  </a:lnTo>
                  <a:lnTo>
                    <a:pt x="538" y="744"/>
                  </a:lnTo>
                  <a:lnTo>
                    <a:pt x="490" y="760"/>
                  </a:lnTo>
                  <a:lnTo>
                    <a:pt x="439" y="771"/>
                  </a:lnTo>
                  <a:lnTo>
                    <a:pt x="388" y="774"/>
                  </a:lnTo>
                  <a:lnTo>
                    <a:pt x="335" y="771"/>
                  </a:lnTo>
                  <a:lnTo>
                    <a:pt x="285" y="760"/>
                  </a:lnTo>
                  <a:lnTo>
                    <a:pt x="237" y="744"/>
                  </a:lnTo>
                  <a:lnTo>
                    <a:pt x="192" y="721"/>
                  </a:lnTo>
                  <a:lnTo>
                    <a:pt x="151" y="694"/>
                  </a:lnTo>
                  <a:lnTo>
                    <a:pt x="114" y="660"/>
                  </a:lnTo>
                  <a:lnTo>
                    <a:pt x="81" y="624"/>
                  </a:lnTo>
                  <a:lnTo>
                    <a:pt x="53" y="582"/>
                  </a:lnTo>
                  <a:lnTo>
                    <a:pt x="30" y="538"/>
                  </a:lnTo>
                  <a:lnTo>
                    <a:pt x="14" y="490"/>
                  </a:lnTo>
                  <a:lnTo>
                    <a:pt x="4" y="439"/>
                  </a:lnTo>
                  <a:lnTo>
                    <a:pt x="0" y="386"/>
                  </a:lnTo>
                  <a:lnTo>
                    <a:pt x="4" y="335"/>
                  </a:lnTo>
                  <a:lnTo>
                    <a:pt x="14" y="284"/>
                  </a:lnTo>
                  <a:lnTo>
                    <a:pt x="30" y="236"/>
                  </a:lnTo>
                  <a:lnTo>
                    <a:pt x="53" y="191"/>
                  </a:lnTo>
                  <a:lnTo>
                    <a:pt x="81" y="150"/>
                  </a:lnTo>
                  <a:lnTo>
                    <a:pt x="114" y="113"/>
                  </a:lnTo>
                  <a:lnTo>
                    <a:pt x="151" y="80"/>
                  </a:lnTo>
                  <a:lnTo>
                    <a:pt x="192" y="53"/>
                  </a:lnTo>
                  <a:lnTo>
                    <a:pt x="237" y="30"/>
                  </a:lnTo>
                  <a:lnTo>
                    <a:pt x="285" y="13"/>
                  </a:lnTo>
                  <a:lnTo>
                    <a:pt x="335" y="4"/>
                  </a:lnTo>
                  <a:lnTo>
                    <a:pt x="388"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sp>
          <p:nvSpPr>
            <p:cNvPr id="11" name="Freeform 28">
              <a:extLst>
                <a:ext uri="{FF2B5EF4-FFF2-40B4-BE49-F238E27FC236}">
                  <a16:creationId xmlns:a16="http://schemas.microsoft.com/office/drawing/2014/main" id="{11AB647B-9B01-8DC5-EA93-265F6DEFD69F}"/>
                </a:ext>
              </a:extLst>
            </p:cNvPr>
            <p:cNvSpPr>
              <a:spLocks/>
            </p:cNvSpPr>
            <p:nvPr/>
          </p:nvSpPr>
          <p:spPr bwMode="auto">
            <a:xfrm>
              <a:off x="6902435" y="6005512"/>
              <a:ext cx="395288" cy="688974"/>
            </a:xfrm>
            <a:custGeom>
              <a:avLst/>
              <a:gdLst>
                <a:gd name="T0" fmla="*/ 1056 w 1248"/>
                <a:gd name="T1" fmla="*/ 0 h 2170"/>
                <a:gd name="T2" fmla="*/ 1124 w 1248"/>
                <a:gd name="T3" fmla="*/ 12 h 2170"/>
                <a:gd name="T4" fmla="*/ 1180 w 1248"/>
                <a:gd name="T5" fmla="*/ 45 h 2170"/>
                <a:gd name="T6" fmla="*/ 1222 w 1248"/>
                <a:gd name="T7" fmla="*/ 96 h 2170"/>
                <a:gd name="T8" fmla="*/ 1245 w 1248"/>
                <a:gd name="T9" fmla="*/ 158 h 2170"/>
                <a:gd name="T10" fmla="*/ 1248 w 1248"/>
                <a:gd name="T11" fmla="*/ 1017 h 2170"/>
                <a:gd name="T12" fmla="*/ 1236 w 1248"/>
                <a:gd name="T13" fmla="*/ 1085 h 2170"/>
                <a:gd name="T14" fmla="*/ 1203 w 1248"/>
                <a:gd name="T15" fmla="*/ 1141 h 2170"/>
                <a:gd name="T16" fmla="*/ 1154 w 1248"/>
                <a:gd name="T17" fmla="*/ 1183 h 2170"/>
                <a:gd name="T18" fmla="*/ 1091 w 1248"/>
                <a:gd name="T19" fmla="*/ 1207 h 2170"/>
                <a:gd name="T20" fmla="*/ 1018 w 1248"/>
                <a:gd name="T21" fmla="*/ 1209 h 2170"/>
                <a:gd name="T22" fmla="*/ 1014 w 1248"/>
                <a:gd name="T23" fmla="*/ 2012 h 2170"/>
                <a:gd name="T24" fmla="*/ 992 w 1248"/>
                <a:gd name="T25" fmla="*/ 2075 h 2170"/>
                <a:gd name="T26" fmla="*/ 949 w 1248"/>
                <a:gd name="T27" fmla="*/ 2125 h 2170"/>
                <a:gd name="T28" fmla="*/ 893 w 1248"/>
                <a:gd name="T29" fmla="*/ 2158 h 2170"/>
                <a:gd name="T30" fmla="*/ 826 w 1248"/>
                <a:gd name="T31" fmla="*/ 2170 h 2170"/>
                <a:gd name="T32" fmla="*/ 388 w 1248"/>
                <a:gd name="T33" fmla="*/ 2167 h 2170"/>
                <a:gd name="T34" fmla="*/ 325 w 1248"/>
                <a:gd name="T35" fmla="*/ 2143 h 2170"/>
                <a:gd name="T36" fmla="*/ 276 w 1248"/>
                <a:gd name="T37" fmla="*/ 2101 h 2170"/>
                <a:gd name="T38" fmla="*/ 242 w 1248"/>
                <a:gd name="T39" fmla="*/ 2045 h 2170"/>
                <a:gd name="T40" fmla="*/ 230 w 1248"/>
                <a:gd name="T41" fmla="*/ 1978 h 2170"/>
                <a:gd name="T42" fmla="*/ 251 w 1248"/>
                <a:gd name="T43" fmla="*/ 1891 h 2170"/>
                <a:gd name="T44" fmla="*/ 278 w 1248"/>
                <a:gd name="T45" fmla="*/ 1804 h 2170"/>
                <a:gd name="T46" fmla="*/ 288 w 1248"/>
                <a:gd name="T47" fmla="*/ 1709 h 2170"/>
                <a:gd name="T48" fmla="*/ 284 w 1248"/>
                <a:gd name="T49" fmla="*/ 650 h 2170"/>
                <a:gd name="T50" fmla="*/ 258 w 1248"/>
                <a:gd name="T51" fmla="*/ 541 h 2170"/>
                <a:gd name="T52" fmla="*/ 208 w 1248"/>
                <a:gd name="T53" fmla="*/ 442 h 2170"/>
                <a:gd name="T54" fmla="*/ 137 w 1248"/>
                <a:gd name="T55" fmla="*/ 360 h 2170"/>
                <a:gd name="T56" fmla="*/ 49 w 1248"/>
                <a:gd name="T57" fmla="*/ 294 h 2170"/>
                <a:gd name="T58" fmla="*/ 0 w 1248"/>
                <a:gd name="T59" fmla="*/ 192 h 2170"/>
                <a:gd name="T60" fmla="*/ 12 w 1248"/>
                <a:gd name="T61" fmla="*/ 126 h 2170"/>
                <a:gd name="T62" fmla="*/ 46 w 1248"/>
                <a:gd name="T63" fmla="*/ 68 h 2170"/>
                <a:gd name="T64" fmla="*/ 95 w 1248"/>
                <a:gd name="T65" fmla="*/ 26 h 2170"/>
                <a:gd name="T66" fmla="*/ 157 w 1248"/>
                <a:gd name="T67" fmla="*/ 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0">
                  <a:moveTo>
                    <a:pt x="192" y="0"/>
                  </a:moveTo>
                  <a:lnTo>
                    <a:pt x="1056" y="0"/>
                  </a:lnTo>
                  <a:lnTo>
                    <a:pt x="1091" y="3"/>
                  </a:lnTo>
                  <a:lnTo>
                    <a:pt x="1124" y="12"/>
                  </a:lnTo>
                  <a:lnTo>
                    <a:pt x="1154" y="26"/>
                  </a:lnTo>
                  <a:lnTo>
                    <a:pt x="1180" y="45"/>
                  </a:lnTo>
                  <a:lnTo>
                    <a:pt x="1203" y="68"/>
                  </a:lnTo>
                  <a:lnTo>
                    <a:pt x="1222" y="96"/>
                  </a:lnTo>
                  <a:lnTo>
                    <a:pt x="1236" y="126"/>
                  </a:lnTo>
                  <a:lnTo>
                    <a:pt x="1245" y="158"/>
                  </a:lnTo>
                  <a:lnTo>
                    <a:pt x="1248" y="192"/>
                  </a:lnTo>
                  <a:lnTo>
                    <a:pt x="1248" y="1017"/>
                  </a:lnTo>
                  <a:lnTo>
                    <a:pt x="1245" y="1052"/>
                  </a:lnTo>
                  <a:lnTo>
                    <a:pt x="1236" y="1085"/>
                  </a:lnTo>
                  <a:lnTo>
                    <a:pt x="1222" y="1115"/>
                  </a:lnTo>
                  <a:lnTo>
                    <a:pt x="1203" y="1141"/>
                  </a:lnTo>
                  <a:lnTo>
                    <a:pt x="1180" y="1165"/>
                  </a:lnTo>
                  <a:lnTo>
                    <a:pt x="1154" y="1183"/>
                  </a:lnTo>
                  <a:lnTo>
                    <a:pt x="1124" y="1197"/>
                  </a:lnTo>
                  <a:lnTo>
                    <a:pt x="1091" y="1207"/>
                  </a:lnTo>
                  <a:lnTo>
                    <a:pt x="1056" y="1209"/>
                  </a:lnTo>
                  <a:lnTo>
                    <a:pt x="1018" y="1209"/>
                  </a:lnTo>
                  <a:lnTo>
                    <a:pt x="1018" y="1978"/>
                  </a:lnTo>
                  <a:lnTo>
                    <a:pt x="1014" y="2012"/>
                  </a:lnTo>
                  <a:lnTo>
                    <a:pt x="1006" y="2045"/>
                  </a:lnTo>
                  <a:lnTo>
                    <a:pt x="992" y="2075"/>
                  </a:lnTo>
                  <a:lnTo>
                    <a:pt x="972" y="2101"/>
                  </a:lnTo>
                  <a:lnTo>
                    <a:pt x="949" y="2125"/>
                  </a:lnTo>
                  <a:lnTo>
                    <a:pt x="923" y="2143"/>
                  </a:lnTo>
                  <a:lnTo>
                    <a:pt x="893" y="2158"/>
                  </a:lnTo>
                  <a:lnTo>
                    <a:pt x="861" y="2167"/>
                  </a:lnTo>
                  <a:lnTo>
                    <a:pt x="826" y="2170"/>
                  </a:lnTo>
                  <a:lnTo>
                    <a:pt x="423" y="2170"/>
                  </a:lnTo>
                  <a:lnTo>
                    <a:pt x="388" y="2167"/>
                  </a:lnTo>
                  <a:lnTo>
                    <a:pt x="355" y="2158"/>
                  </a:lnTo>
                  <a:lnTo>
                    <a:pt x="325" y="2143"/>
                  </a:lnTo>
                  <a:lnTo>
                    <a:pt x="299" y="2125"/>
                  </a:lnTo>
                  <a:lnTo>
                    <a:pt x="276" y="2101"/>
                  </a:lnTo>
                  <a:lnTo>
                    <a:pt x="257" y="2075"/>
                  </a:lnTo>
                  <a:lnTo>
                    <a:pt x="242" y="2045"/>
                  </a:lnTo>
                  <a:lnTo>
                    <a:pt x="234" y="2012"/>
                  </a:lnTo>
                  <a:lnTo>
                    <a:pt x="230" y="1978"/>
                  </a:lnTo>
                  <a:lnTo>
                    <a:pt x="230" y="1933"/>
                  </a:lnTo>
                  <a:lnTo>
                    <a:pt x="251" y="1891"/>
                  </a:lnTo>
                  <a:lnTo>
                    <a:pt x="268" y="1848"/>
                  </a:lnTo>
                  <a:lnTo>
                    <a:pt x="278" y="1804"/>
                  </a:lnTo>
                  <a:lnTo>
                    <a:pt x="286" y="1757"/>
                  </a:lnTo>
                  <a:lnTo>
                    <a:pt x="288" y="1709"/>
                  </a:lnTo>
                  <a:lnTo>
                    <a:pt x="288" y="708"/>
                  </a:lnTo>
                  <a:lnTo>
                    <a:pt x="284" y="650"/>
                  </a:lnTo>
                  <a:lnTo>
                    <a:pt x="275" y="594"/>
                  </a:lnTo>
                  <a:lnTo>
                    <a:pt x="258" y="541"/>
                  </a:lnTo>
                  <a:lnTo>
                    <a:pt x="235" y="489"/>
                  </a:lnTo>
                  <a:lnTo>
                    <a:pt x="208" y="442"/>
                  </a:lnTo>
                  <a:lnTo>
                    <a:pt x="175" y="399"/>
                  </a:lnTo>
                  <a:lnTo>
                    <a:pt x="137" y="360"/>
                  </a:lnTo>
                  <a:lnTo>
                    <a:pt x="95" y="324"/>
                  </a:lnTo>
                  <a:lnTo>
                    <a:pt x="49" y="294"/>
                  </a:lnTo>
                  <a:lnTo>
                    <a:pt x="0" y="268"/>
                  </a:lnTo>
                  <a:lnTo>
                    <a:pt x="0" y="192"/>
                  </a:lnTo>
                  <a:lnTo>
                    <a:pt x="4" y="158"/>
                  </a:lnTo>
                  <a:lnTo>
                    <a:pt x="12" y="126"/>
                  </a:lnTo>
                  <a:lnTo>
                    <a:pt x="26" y="96"/>
                  </a:lnTo>
                  <a:lnTo>
                    <a:pt x="46" y="68"/>
                  </a:lnTo>
                  <a:lnTo>
                    <a:pt x="68" y="45"/>
                  </a:lnTo>
                  <a:lnTo>
                    <a:pt x="95" y="26"/>
                  </a:lnTo>
                  <a:lnTo>
                    <a:pt x="125" y="12"/>
                  </a:lnTo>
                  <a:lnTo>
                    <a:pt x="157" y="3"/>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sp>
          <p:nvSpPr>
            <p:cNvPr id="12" name="Freeform 29">
              <a:extLst>
                <a:ext uri="{FF2B5EF4-FFF2-40B4-BE49-F238E27FC236}">
                  <a16:creationId xmlns:a16="http://schemas.microsoft.com/office/drawing/2014/main" id="{A07D384F-D3FD-EF41-C0DF-941971DB0EC4}"/>
                </a:ext>
              </a:extLst>
            </p:cNvPr>
            <p:cNvSpPr>
              <a:spLocks/>
            </p:cNvSpPr>
            <p:nvPr/>
          </p:nvSpPr>
          <p:spPr bwMode="auto">
            <a:xfrm>
              <a:off x="6448421" y="6170598"/>
              <a:ext cx="454023" cy="788988"/>
            </a:xfrm>
            <a:custGeom>
              <a:avLst/>
              <a:gdLst>
                <a:gd name="T0" fmla="*/ 192 w 1431"/>
                <a:gd name="T1" fmla="*/ 0 h 2487"/>
                <a:gd name="T2" fmla="*/ 1239 w 1431"/>
                <a:gd name="T3" fmla="*/ 0 h 2487"/>
                <a:gd name="T4" fmla="*/ 1272 w 1431"/>
                <a:gd name="T5" fmla="*/ 4 h 2487"/>
                <a:gd name="T6" fmla="*/ 1305 w 1431"/>
                <a:gd name="T7" fmla="*/ 12 h 2487"/>
                <a:gd name="T8" fmla="*/ 1335 w 1431"/>
                <a:gd name="T9" fmla="*/ 26 h 2487"/>
                <a:gd name="T10" fmla="*/ 1362 w 1431"/>
                <a:gd name="T11" fmla="*/ 46 h 2487"/>
                <a:gd name="T12" fmla="*/ 1385 w 1431"/>
                <a:gd name="T13" fmla="*/ 69 h 2487"/>
                <a:gd name="T14" fmla="*/ 1404 w 1431"/>
                <a:gd name="T15" fmla="*/ 96 h 2487"/>
                <a:gd name="T16" fmla="*/ 1419 w 1431"/>
                <a:gd name="T17" fmla="*/ 126 h 2487"/>
                <a:gd name="T18" fmla="*/ 1427 w 1431"/>
                <a:gd name="T19" fmla="*/ 159 h 2487"/>
                <a:gd name="T20" fmla="*/ 1431 w 1431"/>
                <a:gd name="T21" fmla="*/ 192 h 2487"/>
                <a:gd name="T22" fmla="*/ 1431 w 1431"/>
                <a:gd name="T23" fmla="*/ 1194 h 2487"/>
                <a:gd name="T24" fmla="*/ 1427 w 1431"/>
                <a:gd name="T25" fmla="*/ 1229 h 2487"/>
                <a:gd name="T26" fmla="*/ 1419 w 1431"/>
                <a:gd name="T27" fmla="*/ 1262 h 2487"/>
                <a:gd name="T28" fmla="*/ 1404 w 1431"/>
                <a:gd name="T29" fmla="*/ 1292 h 2487"/>
                <a:gd name="T30" fmla="*/ 1385 w 1431"/>
                <a:gd name="T31" fmla="*/ 1318 h 2487"/>
                <a:gd name="T32" fmla="*/ 1362 w 1431"/>
                <a:gd name="T33" fmla="*/ 1341 h 2487"/>
                <a:gd name="T34" fmla="*/ 1335 w 1431"/>
                <a:gd name="T35" fmla="*/ 1360 h 2487"/>
                <a:gd name="T36" fmla="*/ 1305 w 1431"/>
                <a:gd name="T37" fmla="*/ 1374 h 2487"/>
                <a:gd name="T38" fmla="*/ 1272 w 1431"/>
                <a:gd name="T39" fmla="*/ 1383 h 2487"/>
                <a:gd name="T40" fmla="*/ 1239 w 1431"/>
                <a:gd name="T41" fmla="*/ 1386 h 2487"/>
                <a:gd name="T42" fmla="*/ 1164 w 1431"/>
                <a:gd name="T43" fmla="*/ 1386 h 2487"/>
                <a:gd name="T44" fmla="*/ 1164 w 1431"/>
                <a:gd name="T45" fmla="*/ 2295 h 2487"/>
                <a:gd name="T46" fmla="*/ 1162 w 1431"/>
                <a:gd name="T47" fmla="*/ 2330 h 2487"/>
                <a:gd name="T48" fmla="*/ 1152 w 1431"/>
                <a:gd name="T49" fmla="*/ 2362 h 2487"/>
                <a:gd name="T50" fmla="*/ 1138 w 1431"/>
                <a:gd name="T51" fmla="*/ 2392 h 2487"/>
                <a:gd name="T52" fmla="*/ 1120 w 1431"/>
                <a:gd name="T53" fmla="*/ 2419 h 2487"/>
                <a:gd name="T54" fmla="*/ 1096 w 1431"/>
                <a:gd name="T55" fmla="*/ 2443 h 2487"/>
                <a:gd name="T56" fmla="*/ 1069 w 1431"/>
                <a:gd name="T57" fmla="*/ 2461 h 2487"/>
                <a:gd name="T58" fmla="*/ 1039 w 1431"/>
                <a:gd name="T59" fmla="*/ 2475 h 2487"/>
                <a:gd name="T60" fmla="*/ 1007 w 1431"/>
                <a:gd name="T61" fmla="*/ 2485 h 2487"/>
                <a:gd name="T62" fmla="*/ 972 w 1431"/>
                <a:gd name="T63" fmla="*/ 2487 h 2487"/>
                <a:gd name="T64" fmla="*/ 457 w 1431"/>
                <a:gd name="T65" fmla="*/ 2487 h 2487"/>
                <a:gd name="T66" fmla="*/ 422 w 1431"/>
                <a:gd name="T67" fmla="*/ 2485 h 2487"/>
                <a:gd name="T68" fmla="*/ 390 w 1431"/>
                <a:gd name="T69" fmla="*/ 2475 h 2487"/>
                <a:gd name="T70" fmla="*/ 360 w 1431"/>
                <a:gd name="T71" fmla="*/ 2461 h 2487"/>
                <a:gd name="T72" fmla="*/ 333 w 1431"/>
                <a:gd name="T73" fmla="*/ 2443 h 2487"/>
                <a:gd name="T74" fmla="*/ 311 w 1431"/>
                <a:gd name="T75" fmla="*/ 2419 h 2487"/>
                <a:gd name="T76" fmla="*/ 291 w 1431"/>
                <a:gd name="T77" fmla="*/ 2392 h 2487"/>
                <a:gd name="T78" fmla="*/ 277 w 1431"/>
                <a:gd name="T79" fmla="*/ 2362 h 2487"/>
                <a:gd name="T80" fmla="*/ 269 w 1431"/>
                <a:gd name="T81" fmla="*/ 2330 h 2487"/>
                <a:gd name="T82" fmla="*/ 265 w 1431"/>
                <a:gd name="T83" fmla="*/ 2295 h 2487"/>
                <a:gd name="T84" fmla="*/ 265 w 1431"/>
                <a:gd name="T85" fmla="*/ 1390 h 2487"/>
                <a:gd name="T86" fmla="*/ 192 w 1431"/>
                <a:gd name="T87" fmla="*/ 1390 h 2487"/>
                <a:gd name="T88" fmla="*/ 157 w 1431"/>
                <a:gd name="T89" fmla="*/ 1386 h 2487"/>
                <a:gd name="T90" fmla="*/ 125 w 1431"/>
                <a:gd name="T91" fmla="*/ 1378 h 2487"/>
                <a:gd name="T92" fmla="*/ 95 w 1431"/>
                <a:gd name="T93" fmla="*/ 1364 h 2487"/>
                <a:gd name="T94" fmla="*/ 68 w 1431"/>
                <a:gd name="T95" fmla="*/ 1344 h 2487"/>
                <a:gd name="T96" fmla="*/ 44 w 1431"/>
                <a:gd name="T97" fmla="*/ 1322 h 2487"/>
                <a:gd name="T98" fmla="*/ 26 w 1431"/>
                <a:gd name="T99" fmla="*/ 1294 h 2487"/>
                <a:gd name="T100" fmla="*/ 12 w 1431"/>
                <a:gd name="T101" fmla="*/ 1264 h 2487"/>
                <a:gd name="T102" fmla="*/ 2 w 1431"/>
                <a:gd name="T103" fmla="*/ 1232 h 2487"/>
                <a:gd name="T104" fmla="*/ 0 w 1431"/>
                <a:gd name="T105" fmla="*/ 1198 h 2487"/>
                <a:gd name="T106" fmla="*/ 0 w 1431"/>
                <a:gd name="T107" fmla="*/ 192 h 2487"/>
                <a:gd name="T108" fmla="*/ 2 w 1431"/>
                <a:gd name="T109" fmla="*/ 159 h 2487"/>
                <a:gd name="T110" fmla="*/ 11 w 1431"/>
                <a:gd name="T111" fmla="*/ 126 h 2487"/>
                <a:gd name="T112" fmla="*/ 25 w 1431"/>
                <a:gd name="T113" fmla="*/ 96 h 2487"/>
                <a:gd name="T114" fmla="*/ 44 w 1431"/>
                <a:gd name="T115" fmla="*/ 69 h 2487"/>
                <a:gd name="T116" fmla="*/ 67 w 1431"/>
                <a:gd name="T117" fmla="*/ 46 h 2487"/>
                <a:gd name="T118" fmla="*/ 93 w 1431"/>
                <a:gd name="T119" fmla="*/ 26 h 2487"/>
                <a:gd name="T120" fmla="*/ 123 w 1431"/>
                <a:gd name="T121" fmla="*/ 12 h 2487"/>
                <a:gd name="T122" fmla="*/ 156 w 1431"/>
                <a:gd name="T123" fmla="*/ 4 h 2487"/>
                <a:gd name="T124" fmla="*/ 192 w 1431"/>
                <a:gd name="T125"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2487">
                  <a:moveTo>
                    <a:pt x="192" y="0"/>
                  </a:moveTo>
                  <a:lnTo>
                    <a:pt x="1239" y="0"/>
                  </a:lnTo>
                  <a:lnTo>
                    <a:pt x="1272" y="4"/>
                  </a:lnTo>
                  <a:lnTo>
                    <a:pt x="1305" y="12"/>
                  </a:lnTo>
                  <a:lnTo>
                    <a:pt x="1335" y="26"/>
                  </a:lnTo>
                  <a:lnTo>
                    <a:pt x="1362" y="46"/>
                  </a:lnTo>
                  <a:lnTo>
                    <a:pt x="1385" y="69"/>
                  </a:lnTo>
                  <a:lnTo>
                    <a:pt x="1404" y="96"/>
                  </a:lnTo>
                  <a:lnTo>
                    <a:pt x="1419" y="126"/>
                  </a:lnTo>
                  <a:lnTo>
                    <a:pt x="1427" y="159"/>
                  </a:lnTo>
                  <a:lnTo>
                    <a:pt x="1431" y="192"/>
                  </a:lnTo>
                  <a:lnTo>
                    <a:pt x="1431" y="1194"/>
                  </a:lnTo>
                  <a:lnTo>
                    <a:pt x="1427" y="1229"/>
                  </a:lnTo>
                  <a:lnTo>
                    <a:pt x="1419" y="1262"/>
                  </a:lnTo>
                  <a:lnTo>
                    <a:pt x="1404" y="1292"/>
                  </a:lnTo>
                  <a:lnTo>
                    <a:pt x="1385" y="1318"/>
                  </a:lnTo>
                  <a:lnTo>
                    <a:pt x="1362" y="1341"/>
                  </a:lnTo>
                  <a:lnTo>
                    <a:pt x="1335" y="1360"/>
                  </a:lnTo>
                  <a:lnTo>
                    <a:pt x="1305" y="1374"/>
                  </a:lnTo>
                  <a:lnTo>
                    <a:pt x="1272" y="1383"/>
                  </a:lnTo>
                  <a:lnTo>
                    <a:pt x="1239" y="1386"/>
                  </a:lnTo>
                  <a:lnTo>
                    <a:pt x="1164" y="1386"/>
                  </a:lnTo>
                  <a:lnTo>
                    <a:pt x="1164" y="2295"/>
                  </a:lnTo>
                  <a:lnTo>
                    <a:pt x="1162" y="2330"/>
                  </a:lnTo>
                  <a:lnTo>
                    <a:pt x="1152" y="2362"/>
                  </a:lnTo>
                  <a:lnTo>
                    <a:pt x="1138" y="2392"/>
                  </a:lnTo>
                  <a:lnTo>
                    <a:pt x="1120" y="2419"/>
                  </a:lnTo>
                  <a:lnTo>
                    <a:pt x="1096" y="2443"/>
                  </a:lnTo>
                  <a:lnTo>
                    <a:pt x="1069" y="2461"/>
                  </a:lnTo>
                  <a:lnTo>
                    <a:pt x="1039" y="2475"/>
                  </a:lnTo>
                  <a:lnTo>
                    <a:pt x="1007" y="2485"/>
                  </a:lnTo>
                  <a:lnTo>
                    <a:pt x="972" y="2487"/>
                  </a:lnTo>
                  <a:lnTo>
                    <a:pt x="457" y="2487"/>
                  </a:lnTo>
                  <a:lnTo>
                    <a:pt x="422" y="2485"/>
                  </a:lnTo>
                  <a:lnTo>
                    <a:pt x="390" y="2475"/>
                  </a:lnTo>
                  <a:lnTo>
                    <a:pt x="360" y="2461"/>
                  </a:lnTo>
                  <a:lnTo>
                    <a:pt x="333" y="2443"/>
                  </a:lnTo>
                  <a:lnTo>
                    <a:pt x="311" y="2419"/>
                  </a:lnTo>
                  <a:lnTo>
                    <a:pt x="291" y="2392"/>
                  </a:lnTo>
                  <a:lnTo>
                    <a:pt x="277" y="2362"/>
                  </a:lnTo>
                  <a:lnTo>
                    <a:pt x="269" y="2330"/>
                  </a:lnTo>
                  <a:lnTo>
                    <a:pt x="265" y="2295"/>
                  </a:lnTo>
                  <a:lnTo>
                    <a:pt x="265" y="1390"/>
                  </a:lnTo>
                  <a:lnTo>
                    <a:pt x="192" y="1390"/>
                  </a:lnTo>
                  <a:lnTo>
                    <a:pt x="157" y="1386"/>
                  </a:lnTo>
                  <a:lnTo>
                    <a:pt x="125" y="1378"/>
                  </a:lnTo>
                  <a:lnTo>
                    <a:pt x="95" y="1364"/>
                  </a:lnTo>
                  <a:lnTo>
                    <a:pt x="68" y="1344"/>
                  </a:lnTo>
                  <a:lnTo>
                    <a:pt x="44" y="1322"/>
                  </a:lnTo>
                  <a:lnTo>
                    <a:pt x="26" y="1294"/>
                  </a:lnTo>
                  <a:lnTo>
                    <a:pt x="12" y="1264"/>
                  </a:lnTo>
                  <a:lnTo>
                    <a:pt x="2" y="1232"/>
                  </a:lnTo>
                  <a:lnTo>
                    <a:pt x="0" y="1198"/>
                  </a:lnTo>
                  <a:lnTo>
                    <a:pt x="0" y="192"/>
                  </a:lnTo>
                  <a:lnTo>
                    <a:pt x="2" y="159"/>
                  </a:lnTo>
                  <a:lnTo>
                    <a:pt x="11" y="126"/>
                  </a:lnTo>
                  <a:lnTo>
                    <a:pt x="25" y="96"/>
                  </a:lnTo>
                  <a:lnTo>
                    <a:pt x="44" y="69"/>
                  </a:lnTo>
                  <a:lnTo>
                    <a:pt x="67" y="46"/>
                  </a:lnTo>
                  <a:lnTo>
                    <a:pt x="93" y="26"/>
                  </a:lnTo>
                  <a:lnTo>
                    <a:pt x="123" y="12"/>
                  </a:lnTo>
                  <a:lnTo>
                    <a:pt x="156" y="4"/>
                  </a:lnTo>
                  <a:lnTo>
                    <a:pt x="192"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sp>
          <p:nvSpPr>
            <p:cNvPr id="13" name="Freeform 30">
              <a:extLst>
                <a:ext uri="{FF2B5EF4-FFF2-40B4-BE49-F238E27FC236}">
                  <a16:creationId xmlns:a16="http://schemas.microsoft.com/office/drawing/2014/main" id="{53090922-4A4B-C024-5367-2908E91E74CA}"/>
                </a:ext>
              </a:extLst>
            </p:cNvPr>
            <p:cNvSpPr>
              <a:spLocks/>
            </p:cNvSpPr>
            <p:nvPr/>
          </p:nvSpPr>
          <p:spPr bwMode="auto">
            <a:xfrm>
              <a:off x="6534148" y="5837239"/>
              <a:ext cx="282574" cy="282574"/>
            </a:xfrm>
            <a:custGeom>
              <a:avLst/>
              <a:gdLst>
                <a:gd name="T0" fmla="*/ 444 w 889"/>
                <a:gd name="T1" fmla="*/ 0 h 889"/>
                <a:gd name="T2" fmla="*/ 500 w 889"/>
                <a:gd name="T3" fmla="*/ 4 h 889"/>
                <a:gd name="T4" fmla="*/ 554 w 889"/>
                <a:gd name="T5" fmla="*/ 13 h 889"/>
                <a:gd name="T6" fmla="*/ 605 w 889"/>
                <a:gd name="T7" fmla="*/ 30 h 889"/>
                <a:gd name="T8" fmla="*/ 654 w 889"/>
                <a:gd name="T9" fmla="*/ 52 h 889"/>
                <a:gd name="T10" fmla="*/ 698 w 889"/>
                <a:gd name="T11" fmla="*/ 79 h 889"/>
                <a:gd name="T12" fmla="*/ 739 w 889"/>
                <a:gd name="T13" fmla="*/ 112 h 889"/>
                <a:gd name="T14" fmla="*/ 776 w 889"/>
                <a:gd name="T15" fmla="*/ 149 h 889"/>
                <a:gd name="T16" fmla="*/ 810 w 889"/>
                <a:gd name="T17" fmla="*/ 191 h 889"/>
                <a:gd name="T18" fmla="*/ 838 w 889"/>
                <a:gd name="T19" fmla="*/ 235 h 889"/>
                <a:gd name="T20" fmla="*/ 859 w 889"/>
                <a:gd name="T21" fmla="*/ 283 h 889"/>
                <a:gd name="T22" fmla="*/ 876 w 889"/>
                <a:gd name="T23" fmla="*/ 335 h 889"/>
                <a:gd name="T24" fmla="*/ 886 w 889"/>
                <a:gd name="T25" fmla="*/ 389 h 889"/>
                <a:gd name="T26" fmla="*/ 889 w 889"/>
                <a:gd name="T27" fmla="*/ 444 h 889"/>
                <a:gd name="T28" fmla="*/ 886 w 889"/>
                <a:gd name="T29" fmla="*/ 501 h 889"/>
                <a:gd name="T30" fmla="*/ 876 w 889"/>
                <a:gd name="T31" fmla="*/ 555 h 889"/>
                <a:gd name="T32" fmla="*/ 859 w 889"/>
                <a:gd name="T33" fmla="*/ 605 h 889"/>
                <a:gd name="T34" fmla="*/ 838 w 889"/>
                <a:gd name="T35" fmla="*/ 654 h 889"/>
                <a:gd name="T36" fmla="*/ 810 w 889"/>
                <a:gd name="T37" fmla="*/ 699 h 889"/>
                <a:gd name="T38" fmla="*/ 776 w 889"/>
                <a:gd name="T39" fmla="*/ 741 h 889"/>
                <a:gd name="T40" fmla="*/ 739 w 889"/>
                <a:gd name="T41" fmla="*/ 777 h 889"/>
                <a:gd name="T42" fmla="*/ 698 w 889"/>
                <a:gd name="T43" fmla="*/ 810 h 889"/>
                <a:gd name="T44" fmla="*/ 654 w 889"/>
                <a:gd name="T45" fmla="*/ 838 h 889"/>
                <a:gd name="T46" fmla="*/ 605 w 889"/>
                <a:gd name="T47" fmla="*/ 859 h 889"/>
                <a:gd name="T48" fmla="*/ 554 w 889"/>
                <a:gd name="T49" fmla="*/ 876 h 889"/>
                <a:gd name="T50" fmla="*/ 500 w 889"/>
                <a:gd name="T51" fmla="*/ 886 h 889"/>
                <a:gd name="T52" fmla="*/ 444 w 889"/>
                <a:gd name="T53" fmla="*/ 889 h 889"/>
                <a:gd name="T54" fmla="*/ 389 w 889"/>
                <a:gd name="T55" fmla="*/ 886 h 889"/>
                <a:gd name="T56" fmla="*/ 335 w 889"/>
                <a:gd name="T57" fmla="*/ 876 h 889"/>
                <a:gd name="T58" fmla="*/ 283 w 889"/>
                <a:gd name="T59" fmla="*/ 859 h 889"/>
                <a:gd name="T60" fmla="*/ 235 w 889"/>
                <a:gd name="T61" fmla="*/ 838 h 889"/>
                <a:gd name="T62" fmla="*/ 191 w 889"/>
                <a:gd name="T63" fmla="*/ 810 h 889"/>
                <a:gd name="T64" fmla="*/ 149 w 889"/>
                <a:gd name="T65" fmla="*/ 777 h 889"/>
                <a:gd name="T66" fmla="*/ 111 w 889"/>
                <a:gd name="T67" fmla="*/ 741 h 889"/>
                <a:gd name="T68" fmla="*/ 79 w 889"/>
                <a:gd name="T69" fmla="*/ 699 h 889"/>
                <a:gd name="T70" fmla="*/ 51 w 889"/>
                <a:gd name="T71" fmla="*/ 654 h 889"/>
                <a:gd name="T72" fmla="*/ 30 w 889"/>
                <a:gd name="T73" fmla="*/ 605 h 889"/>
                <a:gd name="T74" fmla="*/ 13 w 889"/>
                <a:gd name="T75" fmla="*/ 555 h 889"/>
                <a:gd name="T76" fmla="*/ 3 w 889"/>
                <a:gd name="T77" fmla="*/ 501 h 889"/>
                <a:gd name="T78" fmla="*/ 0 w 889"/>
                <a:gd name="T79" fmla="*/ 444 h 889"/>
                <a:gd name="T80" fmla="*/ 3 w 889"/>
                <a:gd name="T81" fmla="*/ 389 h 889"/>
                <a:gd name="T82" fmla="*/ 13 w 889"/>
                <a:gd name="T83" fmla="*/ 335 h 889"/>
                <a:gd name="T84" fmla="*/ 30 w 889"/>
                <a:gd name="T85" fmla="*/ 283 h 889"/>
                <a:gd name="T86" fmla="*/ 51 w 889"/>
                <a:gd name="T87" fmla="*/ 235 h 889"/>
                <a:gd name="T88" fmla="*/ 79 w 889"/>
                <a:gd name="T89" fmla="*/ 191 h 889"/>
                <a:gd name="T90" fmla="*/ 111 w 889"/>
                <a:gd name="T91" fmla="*/ 149 h 889"/>
                <a:gd name="T92" fmla="*/ 149 w 889"/>
                <a:gd name="T93" fmla="*/ 112 h 889"/>
                <a:gd name="T94" fmla="*/ 191 w 889"/>
                <a:gd name="T95" fmla="*/ 79 h 889"/>
                <a:gd name="T96" fmla="*/ 235 w 889"/>
                <a:gd name="T97" fmla="*/ 52 h 889"/>
                <a:gd name="T98" fmla="*/ 283 w 889"/>
                <a:gd name="T99" fmla="*/ 30 h 889"/>
                <a:gd name="T100" fmla="*/ 335 w 889"/>
                <a:gd name="T101" fmla="*/ 13 h 889"/>
                <a:gd name="T102" fmla="*/ 389 w 889"/>
                <a:gd name="T103" fmla="*/ 4 h 889"/>
                <a:gd name="T104" fmla="*/ 444 w 889"/>
                <a:gd name="T10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89">
                  <a:moveTo>
                    <a:pt x="444" y="0"/>
                  </a:moveTo>
                  <a:lnTo>
                    <a:pt x="500" y="4"/>
                  </a:lnTo>
                  <a:lnTo>
                    <a:pt x="554" y="13"/>
                  </a:lnTo>
                  <a:lnTo>
                    <a:pt x="605" y="30"/>
                  </a:lnTo>
                  <a:lnTo>
                    <a:pt x="654" y="52"/>
                  </a:lnTo>
                  <a:lnTo>
                    <a:pt x="698" y="79"/>
                  </a:lnTo>
                  <a:lnTo>
                    <a:pt x="739" y="112"/>
                  </a:lnTo>
                  <a:lnTo>
                    <a:pt x="776" y="149"/>
                  </a:lnTo>
                  <a:lnTo>
                    <a:pt x="810" y="191"/>
                  </a:lnTo>
                  <a:lnTo>
                    <a:pt x="838" y="235"/>
                  </a:lnTo>
                  <a:lnTo>
                    <a:pt x="859" y="283"/>
                  </a:lnTo>
                  <a:lnTo>
                    <a:pt x="876" y="335"/>
                  </a:lnTo>
                  <a:lnTo>
                    <a:pt x="886" y="389"/>
                  </a:lnTo>
                  <a:lnTo>
                    <a:pt x="889" y="444"/>
                  </a:lnTo>
                  <a:lnTo>
                    <a:pt x="886" y="501"/>
                  </a:lnTo>
                  <a:lnTo>
                    <a:pt x="876" y="555"/>
                  </a:lnTo>
                  <a:lnTo>
                    <a:pt x="859" y="605"/>
                  </a:lnTo>
                  <a:lnTo>
                    <a:pt x="838" y="654"/>
                  </a:lnTo>
                  <a:lnTo>
                    <a:pt x="810" y="699"/>
                  </a:lnTo>
                  <a:lnTo>
                    <a:pt x="776" y="741"/>
                  </a:lnTo>
                  <a:lnTo>
                    <a:pt x="739" y="777"/>
                  </a:lnTo>
                  <a:lnTo>
                    <a:pt x="698" y="810"/>
                  </a:lnTo>
                  <a:lnTo>
                    <a:pt x="654" y="838"/>
                  </a:lnTo>
                  <a:lnTo>
                    <a:pt x="605" y="859"/>
                  </a:lnTo>
                  <a:lnTo>
                    <a:pt x="554" y="876"/>
                  </a:lnTo>
                  <a:lnTo>
                    <a:pt x="500" y="886"/>
                  </a:lnTo>
                  <a:lnTo>
                    <a:pt x="444" y="889"/>
                  </a:lnTo>
                  <a:lnTo>
                    <a:pt x="389" y="886"/>
                  </a:lnTo>
                  <a:lnTo>
                    <a:pt x="335" y="876"/>
                  </a:lnTo>
                  <a:lnTo>
                    <a:pt x="283" y="859"/>
                  </a:lnTo>
                  <a:lnTo>
                    <a:pt x="235" y="838"/>
                  </a:lnTo>
                  <a:lnTo>
                    <a:pt x="191" y="810"/>
                  </a:lnTo>
                  <a:lnTo>
                    <a:pt x="149" y="777"/>
                  </a:lnTo>
                  <a:lnTo>
                    <a:pt x="111" y="741"/>
                  </a:lnTo>
                  <a:lnTo>
                    <a:pt x="79" y="699"/>
                  </a:lnTo>
                  <a:lnTo>
                    <a:pt x="51" y="654"/>
                  </a:lnTo>
                  <a:lnTo>
                    <a:pt x="30" y="605"/>
                  </a:lnTo>
                  <a:lnTo>
                    <a:pt x="13" y="555"/>
                  </a:lnTo>
                  <a:lnTo>
                    <a:pt x="3" y="501"/>
                  </a:lnTo>
                  <a:lnTo>
                    <a:pt x="0" y="444"/>
                  </a:lnTo>
                  <a:lnTo>
                    <a:pt x="3" y="389"/>
                  </a:lnTo>
                  <a:lnTo>
                    <a:pt x="13" y="335"/>
                  </a:lnTo>
                  <a:lnTo>
                    <a:pt x="30" y="283"/>
                  </a:lnTo>
                  <a:lnTo>
                    <a:pt x="51" y="235"/>
                  </a:lnTo>
                  <a:lnTo>
                    <a:pt x="79" y="191"/>
                  </a:lnTo>
                  <a:lnTo>
                    <a:pt x="111" y="149"/>
                  </a:lnTo>
                  <a:lnTo>
                    <a:pt x="149" y="112"/>
                  </a:lnTo>
                  <a:lnTo>
                    <a:pt x="191" y="79"/>
                  </a:lnTo>
                  <a:lnTo>
                    <a:pt x="235" y="52"/>
                  </a:lnTo>
                  <a:lnTo>
                    <a:pt x="283" y="30"/>
                  </a:lnTo>
                  <a:lnTo>
                    <a:pt x="335" y="13"/>
                  </a:lnTo>
                  <a:lnTo>
                    <a:pt x="389" y="4"/>
                  </a:lnTo>
                  <a:lnTo>
                    <a:pt x="444" y="0"/>
                  </a:lnTo>
                  <a:close/>
                </a:path>
              </a:pathLst>
            </a:custGeom>
            <a:solidFill>
              <a:schemeClr val="tx2"/>
            </a:solidFill>
            <a:ln w="0">
              <a:noFill/>
              <a:prstDash val="solid"/>
              <a:round/>
              <a:headEnd/>
              <a:tailEnd/>
            </a:ln>
          </p:spPr>
          <p:txBody>
            <a:bodyPr vert="horz" wrap="square" lIns="99060" tIns="49530" rIns="99060" bIns="49530" numCol="1" anchor="t" anchorCtr="0" compatLnSpc="1">
              <a:prstTxWarp prst="textNoShape">
                <a:avLst/>
              </a:prstTxWarp>
            </a:bodyPr>
            <a:lstStyle/>
            <a:p>
              <a:pPr defTabSz="494825" fontAlgn="auto">
                <a:spcBef>
                  <a:spcPts val="0"/>
                </a:spcBef>
                <a:spcAft>
                  <a:spcPts val="0"/>
                </a:spcAft>
                <a:defRPr/>
              </a:pPr>
              <a:endParaRPr lang="de-DE" sz="1950">
                <a:solidFill>
                  <a:prstClr val="black"/>
                </a:solidFill>
                <a:latin typeface="Calibri"/>
              </a:endParaRPr>
            </a:p>
          </p:txBody>
        </p:sp>
      </p:grpSp>
      <p:grpSp>
        <p:nvGrpSpPr>
          <p:cNvPr id="14" name="Gruppieren 13">
            <a:extLst>
              <a:ext uri="{FF2B5EF4-FFF2-40B4-BE49-F238E27FC236}">
                <a16:creationId xmlns:a16="http://schemas.microsoft.com/office/drawing/2014/main" id="{4D630F57-BEAC-0B83-6130-E2D90D5B21DA}"/>
              </a:ext>
            </a:extLst>
          </p:cNvPr>
          <p:cNvGrpSpPr/>
          <p:nvPr/>
        </p:nvGrpSpPr>
        <p:grpSpPr>
          <a:xfrm>
            <a:off x="444391" y="1866140"/>
            <a:ext cx="8279998" cy="1027687"/>
            <a:chOff x="-2531792" y="4826094"/>
            <a:chExt cx="8279999" cy="994916"/>
          </a:xfrm>
        </p:grpSpPr>
        <p:grpSp>
          <p:nvGrpSpPr>
            <p:cNvPr id="15" name="Gruppieren 14">
              <a:extLst>
                <a:ext uri="{FF2B5EF4-FFF2-40B4-BE49-F238E27FC236}">
                  <a16:creationId xmlns:a16="http://schemas.microsoft.com/office/drawing/2014/main" id="{EB8DB105-6088-9A20-6969-5B9FF25ABC0D}"/>
                </a:ext>
              </a:extLst>
            </p:cNvPr>
            <p:cNvGrpSpPr/>
            <p:nvPr/>
          </p:nvGrpSpPr>
          <p:grpSpPr>
            <a:xfrm>
              <a:off x="-2531792" y="5098487"/>
              <a:ext cx="8279999" cy="722523"/>
              <a:chOff x="1352550" y="2004296"/>
              <a:chExt cx="6016776" cy="1196653"/>
            </a:xfrm>
          </p:grpSpPr>
          <p:sp>
            <p:nvSpPr>
              <p:cNvPr id="17" name="Rectangle 10">
                <a:extLst>
                  <a:ext uri="{FF2B5EF4-FFF2-40B4-BE49-F238E27FC236}">
                    <a16:creationId xmlns:a16="http://schemas.microsoft.com/office/drawing/2014/main" id="{E86C037E-DA2B-F49E-D746-7494D9DB2431}"/>
                  </a:ext>
                </a:extLst>
              </p:cNvPr>
              <p:cNvSpPr>
                <a:spLocks noChangeArrowheads="1"/>
              </p:cNvSpPr>
              <p:nvPr>
                <p:custDataLst>
                  <p:tags r:id="rId4"/>
                </p:custDataLst>
              </p:nvPr>
            </p:nvSpPr>
            <p:spPr bwMode="auto">
              <a:xfrm>
                <a:off x="1352550" y="2104311"/>
                <a:ext cx="6016776" cy="1096638"/>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lvl="0">
                  <a:defRPr/>
                </a:pPr>
                <a:r>
                  <a:rPr lang="de-DE" sz="1400" b="1">
                    <a:solidFill>
                      <a:schemeClr val="tx2"/>
                    </a:solidFill>
                    <a:latin typeface="Arial"/>
                  </a:rPr>
                  <a:t>                Der Umsetzungsprozess ist transparent und lädt dazu ein sich zu beteiligen.</a:t>
                </a:r>
              </a:p>
              <a:p>
                <a:pPr>
                  <a:defRPr/>
                </a:pPr>
                <a:br>
                  <a:rPr lang="de-DE" sz="1200">
                    <a:latin typeface="Arial"/>
                  </a:rPr>
                </a:br>
                <a:r>
                  <a:rPr lang="de-DE" sz="1200">
                    <a:latin typeface="Arial"/>
                  </a:rPr>
                  <a:t>Projekte, egal welcher Ebene, können eingebracht werden. Die Unterstützung aller Beteiligten erfolgt auf Augenhöhe. </a:t>
                </a:r>
              </a:p>
            </p:txBody>
          </p:sp>
          <p:sp>
            <p:nvSpPr>
              <p:cNvPr id="18" name="Rechteck 17">
                <a:extLst>
                  <a:ext uri="{FF2B5EF4-FFF2-40B4-BE49-F238E27FC236}">
                    <a16:creationId xmlns:a16="http://schemas.microsoft.com/office/drawing/2014/main" id="{8C0E6C49-81C9-65BD-6705-65071F4E1993}"/>
                  </a:ext>
                </a:extLst>
              </p:cNvPr>
              <p:cNvSpPr/>
              <p:nvPr/>
            </p:nvSpPr>
            <p:spPr>
              <a:xfrm>
                <a:off x="1455978" y="2004296"/>
                <a:ext cx="498198" cy="3600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err="1">
                  <a:solidFill>
                    <a:schemeClr val="accent2"/>
                  </a:solidFill>
                </a:endParaRPr>
              </a:p>
            </p:txBody>
          </p:sp>
        </p:grpSp>
        <p:pic>
          <p:nvPicPr>
            <p:cNvPr id="16" name="Picture 7">
              <a:extLst>
                <a:ext uri="{FF2B5EF4-FFF2-40B4-BE49-F238E27FC236}">
                  <a16:creationId xmlns:a16="http://schemas.microsoft.com/office/drawing/2014/main" id="{17994837-6C6F-E42F-2401-178108117FA0}"/>
                </a:ext>
              </a:extLst>
            </p:cNvPr>
            <p:cNvPicPr>
              <a:picLocks noChangeAspect="1"/>
            </p:cNvPicPr>
            <p:nvPr/>
          </p:nvPicPr>
          <p:blipFill rotWithShape="1">
            <a:blip r:embed="rId6" cstate="print">
              <a:biLevel thresh="75000"/>
              <a:extLst>
                <a:ext uri="{28A0092B-C50C-407E-A947-70E740481C1C}">
                  <a14:useLocalDpi xmlns:a14="http://schemas.microsoft.com/office/drawing/2010/main" val="0"/>
                </a:ext>
              </a:extLst>
            </a:blip>
            <a:srcRect l="14552" t="1025" b="-1"/>
            <a:stretch/>
          </p:blipFill>
          <p:spPr>
            <a:xfrm>
              <a:off x="-2473802" y="4826094"/>
              <a:ext cx="864147" cy="885980"/>
            </a:xfrm>
            <a:prstGeom prst="rect">
              <a:avLst/>
            </a:prstGeom>
          </p:spPr>
        </p:pic>
      </p:grpSp>
      <p:grpSp>
        <p:nvGrpSpPr>
          <p:cNvPr id="19" name="Gruppieren 18">
            <a:extLst>
              <a:ext uri="{FF2B5EF4-FFF2-40B4-BE49-F238E27FC236}">
                <a16:creationId xmlns:a16="http://schemas.microsoft.com/office/drawing/2014/main" id="{069AA655-4B79-026C-1C83-C3F0D9A68978}"/>
              </a:ext>
            </a:extLst>
          </p:cNvPr>
          <p:cNvGrpSpPr/>
          <p:nvPr/>
        </p:nvGrpSpPr>
        <p:grpSpPr>
          <a:xfrm>
            <a:off x="438707" y="4026001"/>
            <a:ext cx="8285681" cy="924784"/>
            <a:chOff x="1155059" y="4729189"/>
            <a:chExt cx="8137526" cy="1135065"/>
          </a:xfrm>
        </p:grpSpPr>
        <p:sp>
          <p:nvSpPr>
            <p:cNvPr id="20" name="Rectangle 10">
              <a:extLst>
                <a:ext uri="{FF2B5EF4-FFF2-40B4-BE49-F238E27FC236}">
                  <a16:creationId xmlns:a16="http://schemas.microsoft.com/office/drawing/2014/main" id="{2DA2A655-A867-0A1D-DC25-8E977B92A8FB}"/>
                </a:ext>
              </a:extLst>
            </p:cNvPr>
            <p:cNvSpPr>
              <a:spLocks noChangeArrowheads="1"/>
            </p:cNvSpPr>
            <p:nvPr>
              <p:custDataLst>
                <p:tags r:id="rId3"/>
              </p:custDataLst>
            </p:nvPr>
          </p:nvSpPr>
          <p:spPr bwMode="auto">
            <a:xfrm>
              <a:off x="1155059" y="4797329"/>
              <a:ext cx="8137526" cy="1066925"/>
            </a:xfrm>
            <a:prstGeom prst="rect">
              <a:avLst/>
            </a:prstGeom>
            <a:solidFill>
              <a:schemeClr val="bg1"/>
            </a:solidFill>
            <a:ln w="19050">
              <a:solidFill>
                <a:schemeClr val="tx2">
                  <a:lumMod val="20000"/>
                  <a:lumOff val="80000"/>
                </a:schemeClr>
              </a:solidFill>
              <a:miter lim="800000"/>
              <a:headEnd/>
              <a:tailEnd/>
            </a:ln>
            <a:effectLst/>
          </p:spPr>
          <p:txBody>
            <a:bodyPr wrap="square" lIns="71996" tIns="71996" rIns="71996" bIns="71996" anchor="t"/>
            <a:lstStyle/>
            <a:p>
              <a:pPr marL="171450" indent="-171450" defTabSz="494825">
                <a:lnSpc>
                  <a:spcPct val="90000"/>
                </a:lnSpc>
                <a:spcBef>
                  <a:spcPts val="217"/>
                </a:spcBef>
                <a:buSzPct val="100000"/>
                <a:buFont typeface="Arial" panose="020B0604020202020204" pitchFamily="34" charset="0"/>
                <a:buChar char="•"/>
                <a:defRPr/>
              </a:pPr>
              <a:r>
                <a:rPr lang="de-DE" sz="1400" b="1">
                  <a:solidFill>
                    <a:schemeClr val="tx2"/>
                  </a:solidFill>
                  <a:latin typeface="Arial"/>
                </a:rPr>
                <a:t>Die     Die Wirkung der Strategie-Projekte kann gemessen werden. </a:t>
              </a:r>
            </a:p>
            <a:p>
              <a:pPr defTabSz="494825">
                <a:lnSpc>
                  <a:spcPct val="90000"/>
                </a:lnSpc>
                <a:spcBef>
                  <a:spcPts val="217"/>
                </a:spcBef>
                <a:buSzPct val="100000"/>
                <a:defRPr/>
              </a:pPr>
              <a:br>
                <a:rPr lang="de-DE" sz="1400" b="1">
                  <a:solidFill>
                    <a:schemeClr val="tx2"/>
                  </a:solidFill>
                  <a:latin typeface="Arial"/>
                  <a:cs typeface="Times New Roman" panose="02020603050405020304" pitchFamily="18" charset="0"/>
                </a:rPr>
              </a:br>
              <a:r>
                <a:rPr lang="de-DE" sz="1200">
                  <a:latin typeface="Arial" panose="020B0604020202020204" pitchFamily="34" charset="0"/>
                  <a:cs typeface="Times New Roman" panose="02020603050405020304" pitchFamily="18" charset="0"/>
                </a:rPr>
                <a:t>Unabhängig vom Schwerpunkt soll jedes Strategie-Projekt so geplant und umgesetzt werden, dass die Wirkung nachvollziehbar gemessen werden kann. Hierfür werden passende Instrumente zur Verfügung gestellt.</a:t>
              </a:r>
            </a:p>
            <a:p>
              <a:pPr defTabSz="494825">
                <a:lnSpc>
                  <a:spcPct val="90000"/>
                </a:lnSpc>
                <a:spcBef>
                  <a:spcPts val="217"/>
                </a:spcBef>
                <a:buSzPct val="100000"/>
                <a:defRPr/>
              </a:pPr>
              <a:endParaRPr lang="de-DE" sz="1200">
                <a:solidFill>
                  <a:schemeClr val="accent5"/>
                </a:solidFill>
                <a:latin typeface="Arial"/>
                <a:sym typeface="+mn-lt"/>
              </a:endParaRPr>
            </a:p>
          </p:txBody>
        </p:sp>
        <p:sp>
          <p:nvSpPr>
            <p:cNvPr id="21" name="Rechteck 20">
              <a:extLst>
                <a:ext uri="{FF2B5EF4-FFF2-40B4-BE49-F238E27FC236}">
                  <a16:creationId xmlns:a16="http://schemas.microsoft.com/office/drawing/2014/main" id="{AA87D794-2455-C363-E6A3-8827920EAE7F}"/>
                </a:ext>
              </a:extLst>
            </p:cNvPr>
            <p:cNvSpPr/>
            <p:nvPr/>
          </p:nvSpPr>
          <p:spPr>
            <a:xfrm>
              <a:off x="1192851" y="4729189"/>
              <a:ext cx="592136" cy="5076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err="1">
                <a:solidFill>
                  <a:schemeClr val="accent2"/>
                </a:solidFill>
              </a:endParaRPr>
            </a:p>
          </p:txBody>
        </p:sp>
      </p:grpSp>
      <p:pic>
        <p:nvPicPr>
          <p:cNvPr id="22" name="Grafik 21" descr="Puzzleteile mit einfarbiger Füllung">
            <a:extLst>
              <a:ext uri="{FF2B5EF4-FFF2-40B4-BE49-F238E27FC236}">
                <a16:creationId xmlns:a16="http://schemas.microsoft.com/office/drawing/2014/main" id="{C26D1B27-65E4-9585-7FAA-7B4A944343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511" y="3903684"/>
            <a:ext cx="577802" cy="577802"/>
          </a:xfrm>
          <a:prstGeom prst="rect">
            <a:avLst/>
          </a:prstGeom>
        </p:spPr>
      </p:pic>
      <p:sp>
        <p:nvSpPr>
          <p:cNvPr id="23" name="Rechteck 22">
            <a:extLst>
              <a:ext uri="{FF2B5EF4-FFF2-40B4-BE49-F238E27FC236}">
                <a16:creationId xmlns:a16="http://schemas.microsoft.com/office/drawing/2014/main" id="{D5193484-F24E-A688-5179-E3AE2DAA3416}"/>
              </a:ext>
            </a:extLst>
          </p:cNvPr>
          <p:cNvSpPr/>
          <p:nvPr/>
        </p:nvSpPr>
        <p:spPr>
          <a:xfrm>
            <a:off x="509549" y="3042433"/>
            <a:ext cx="592136" cy="4693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err="1">
              <a:solidFill>
                <a:schemeClr val="accent2"/>
              </a:solidFill>
            </a:endParaRPr>
          </a:p>
        </p:txBody>
      </p:sp>
      <p:pic>
        <p:nvPicPr>
          <p:cNvPr id="24" name="Picture 112">
            <a:extLst>
              <a:ext uri="{FF2B5EF4-FFF2-40B4-BE49-F238E27FC236}">
                <a16:creationId xmlns:a16="http://schemas.microsoft.com/office/drawing/2014/main" id="{875312B4-BA2A-77A2-F6F0-BDE5BBF5DCDF}"/>
              </a:ext>
            </a:extLst>
          </p:cNvPr>
          <p:cNvPicPr>
            <a:picLocks noChangeAspect="1"/>
          </p:cNvPicPr>
          <p:nvPr/>
        </p:nvPicPr>
        <p:blipFill>
          <a:blip r:embed="rId9">
            <a:biLevel thresh="5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36361" y="2895683"/>
            <a:ext cx="738512" cy="555122"/>
          </a:xfrm>
          <a:prstGeom prst="rect">
            <a:avLst/>
          </a:prstGeom>
        </p:spPr>
      </p:pic>
    </p:spTree>
    <p:extLst>
      <p:ext uri="{BB962C8B-B14F-4D97-AF65-F5344CB8AC3E}">
        <p14:creationId xmlns:p14="http://schemas.microsoft.com/office/powerpoint/2010/main" val="34354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Füreinander da. Miteinander stark.</a:t>
            </a:r>
          </a:p>
        </p:txBody>
      </p:sp>
      <p:sp>
        <p:nvSpPr>
          <p:cNvPr id="3" name="Foliennummernplatzhalter 2"/>
          <p:cNvSpPr>
            <a:spLocks noGrp="1"/>
          </p:cNvSpPr>
          <p:nvPr>
            <p:ph type="sldNum" sz="quarter" idx="12"/>
          </p:nvPr>
        </p:nvSpPr>
        <p:spPr/>
        <p:txBody>
          <a:bodyPr/>
          <a:lstStyle/>
          <a:p>
            <a:fld id="{EADB90F9-9C8B-4738-A50E-8F04301A8C13}" type="slidenum">
              <a:rPr lang="de-DE" smtClean="0"/>
              <a:pPr/>
              <a:t>9</a:t>
            </a:fld>
            <a:endParaRPr lang="de-DE"/>
          </a:p>
        </p:txBody>
      </p:sp>
      <p:sp>
        <p:nvSpPr>
          <p:cNvPr id="9" name="Titel 8"/>
          <p:cNvSpPr>
            <a:spLocks noGrp="1"/>
          </p:cNvSpPr>
          <p:nvPr>
            <p:ph type="title"/>
          </p:nvPr>
        </p:nvSpPr>
        <p:spPr/>
        <p:txBody>
          <a:bodyPr/>
          <a:lstStyle/>
          <a:p>
            <a:r>
              <a:rPr lang="de-DE"/>
              <a:t>Für die Umsetzung werden zwei Pakete mit passenden Maßnahmen geschnürt.</a:t>
            </a:r>
          </a:p>
        </p:txBody>
      </p:sp>
      <p:grpSp>
        <p:nvGrpSpPr>
          <p:cNvPr id="106" name="Gruppieren 105">
            <a:extLst>
              <a:ext uri="{FF2B5EF4-FFF2-40B4-BE49-F238E27FC236}">
                <a16:creationId xmlns:a16="http://schemas.microsoft.com/office/drawing/2014/main" id="{2DFE98E6-9086-FD88-1901-DD9C3518BC02}"/>
              </a:ext>
            </a:extLst>
          </p:cNvPr>
          <p:cNvGrpSpPr/>
          <p:nvPr/>
        </p:nvGrpSpPr>
        <p:grpSpPr>
          <a:xfrm>
            <a:off x="1969915" y="1777588"/>
            <a:ext cx="3087929" cy="2759174"/>
            <a:chOff x="1102553" y="2051336"/>
            <a:chExt cx="4117238" cy="3678898"/>
          </a:xfrm>
        </p:grpSpPr>
        <p:sp>
          <p:nvSpPr>
            <p:cNvPr id="73" name="Freihandform: Form 72">
              <a:extLst>
                <a:ext uri="{FF2B5EF4-FFF2-40B4-BE49-F238E27FC236}">
                  <a16:creationId xmlns:a16="http://schemas.microsoft.com/office/drawing/2014/main" id="{79BF6E1A-E0C9-DC1A-7D27-735E20121B36}"/>
                </a:ext>
              </a:extLst>
            </p:cNvPr>
            <p:cNvSpPr/>
            <p:nvPr/>
          </p:nvSpPr>
          <p:spPr>
            <a:xfrm>
              <a:off x="1102553" y="3681203"/>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Strategie-Tasche</a:t>
              </a:r>
            </a:p>
          </p:txBody>
        </p:sp>
        <p:sp>
          <p:nvSpPr>
            <p:cNvPr id="77" name="Freihandform: Form 76">
              <a:extLst>
                <a:ext uri="{FF2B5EF4-FFF2-40B4-BE49-F238E27FC236}">
                  <a16:creationId xmlns:a16="http://schemas.microsoft.com/office/drawing/2014/main" id="{10144759-5599-8782-ACF5-445D9F120485}"/>
                </a:ext>
              </a:extLst>
            </p:cNvPr>
            <p:cNvSpPr/>
            <p:nvPr/>
          </p:nvSpPr>
          <p:spPr>
            <a:xfrm>
              <a:off x="2091934" y="3132332"/>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Förder-programm</a:t>
              </a:r>
            </a:p>
          </p:txBody>
        </p:sp>
        <p:sp>
          <p:nvSpPr>
            <p:cNvPr id="81" name="Freihandform: Form 80">
              <a:extLst>
                <a:ext uri="{FF2B5EF4-FFF2-40B4-BE49-F238E27FC236}">
                  <a16:creationId xmlns:a16="http://schemas.microsoft.com/office/drawing/2014/main" id="{6D931BD2-B88C-F768-7F24-95F5D553FB4E}"/>
                </a:ext>
              </a:extLst>
            </p:cNvPr>
            <p:cNvSpPr/>
            <p:nvPr/>
          </p:nvSpPr>
          <p:spPr>
            <a:xfrm>
              <a:off x="1102553" y="2589788"/>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Schulung</a:t>
              </a:r>
            </a:p>
          </p:txBody>
        </p:sp>
        <p:sp>
          <p:nvSpPr>
            <p:cNvPr id="85" name="Freihandform: Form 84">
              <a:extLst>
                <a:ext uri="{FF2B5EF4-FFF2-40B4-BE49-F238E27FC236}">
                  <a16:creationId xmlns:a16="http://schemas.microsoft.com/office/drawing/2014/main" id="{3BFF53B9-71EB-E537-04FF-D8279DCCCC53}"/>
                </a:ext>
              </a:extLst>
            </p:cNvPr>
            <p:cNvSpPr/>
            <p:nvPr/>
          </p:nvSpPr>
          <p:spPr>
            <a:xfrm>
              <a:off x="3080705" y="2587555"/>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Strategie-Check</a:t>
              </a:r>
            </a:p>
          </p:txBody>
        </p:sp>
        <p:sp>
          <p:nvSpPr>
            <p:cNvPr id="89" name="Freihandform: Form 88">
              <a:extLst>
                <a:ext uri="{FF2B5EF4-FFF2-40B4-BE49-F238E27FC236}">
                  <a16:creationId xmlns:a16="http://schemas.microsoft.com/office/drawing/2014/main" id="{4B8B4DA2-BA59-0CEC-40F4-B89DB8917AF3}"/>
                </a:ext>
              </a:extLst>
            </p:cNvPr>
            <p:cNvSpPr/>
            <p:nvPr/>
          </p:nvSpPr>
          <p:spPr>
            <a:xfrm>
              <a:off x="4070086" y="2051336"/>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Methodenpool</a:t>
              </a:r>
            </a:p>
          </p:txBody>
        </p:sp>
        <p:sp>
          <p:nvSpPr>
            <p:cNvPr id="93" name="Freihandform: Form 92">
              <a:extLst>
                <a:ext uri="{FF2B5EF4-FFF2-40B4-BE49-F238E27FC236}">
                  <a16:creationId xmlns:a16="http://schemas.microsoft.com/office/drawing/2014/main" id="{880BDCC6-181E-23CF-A7E4-734BA0F272CA}"/>
                </a:ext>
              </a:extLst>
            </p:cNvPr>
            <p:cNvSpPr/>
            <p:nvPr/>
          </p:nvSpPr>
          <p:spPr>
            <a:xfrm>
              <a:off x="3078877" y="4743011"/>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Moderation und Beratung</a:t>
              </a:r>
            </a:p>
          </p:txBody>
        </p:sp>
        <p:sp>
          <p:nvSpPr>
            <p:cNvPr id="97" name="Freihandform: Form 96">
              <a:extLst>
                <a:ext uri="{FF2B5EF4-FFF2-40B4-BE49-F238E27FC236}">
                  <a16:creationId xmlns:a16="http://schemas.microsoft.com/office/drawing/2014/main" id="{F10BDB81-7FDF-B7A3-32C3-7160C3976AE6}"/>
                </a:ext>
              </a:extLst>
            </p:cNvPr>
            <p:cNvSpPr/>
            <p:nvPr/>
          </p:nvSpPr>
          <p:spPr>
            <a:xfrm>
              <a:off x="2090715" y="4225980"/>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558" tIns="123256" rIns="133558" bIns="123256" numCol="1" spcCol="1270" anchor="ctr" anchorCtr="0">
              <a:noAutofit/>
            </a:bodyPr>
            <a:lstStyle/>
            <a:p>
              <a:pPr algn="ctr" defTabSz="300038">
                <a:lnSpc>
                  <a:spcPct val="90000"/>
                </a:lnSpc>
                <a:spcBef>
                  <a:spcPct val="0"/>
                </a:spcBef>
                <a:spcAft>
                  <a:spcPct val="35000"/>
                </a:spcAft>
              </a:pPr>
              <a:r>
                <a:rPr lang="de-DE" sz="675"/>
                <a:t>Narrativ entwickeln</a:t>
              </a:r>
            </a:p>
          </p:txBody>
        </p:sp>
      </p:grpSp>
      <p:grpSp>
        <p:nvGrpSpPr>
          <p:cNvPr id="107" name="Gruppieren 106">
            <a:extLst>
              <a:ext uri="{FF2B5EF4-FFF2-40B4-BE49-F238E27FC236}">
                <a16:creationId xmlns:a16="http://schemas.microsoft.com/office/drawing/2014/main" id="{C81BC360-77CF-CF2E-FF20-D835A5B05D9E}"/>
              </a:ext>
            </a:extLst>
          </p:cNvPr>
          <p:cNvGrpSpPr/>
          <p:nvPr/>
        </p:nvGrpSpPr>
        <p:grpSpPr>
          <a:xfrm>
            <a:off x="3452158" y="2196556"/>
            <a:ext cx="2355284" cy="2727437"/>
            <a:chOff x="3584471" y="2633275"/>
            <a:chExt cx="3140379" cy="3636583"/>
          </a:xfrm>
        </p:grpSpPr>
        <p:sp>
          <p:nvSpPr>
            <p:cNvPr id="79" name="Sechseck 78">
              <a:extLst>
                <a:ext uri="{FF2B5EF4-FFF2-40B4-BE49-F238E27FC236}">
                  <a16:creationId xmlns:a16="http://schemas.microsoft.com/office/drawing/2014/main" id="{45A14F51-9853-DDF4-7463-194933B47CBC}"/>
                </a:ext>
              </a:extLst>
            </p:cNvPr>
            <p:cNvSpPr/>
            <p:nvPr/>
          </p:nvSpPr>
          <p:spPr>
            <a:xfrm>
              <a:off x="3584471" y="3697638"/>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a:solidFill>
                    <a:schemeClr val="bg1"/>
                  </a:solidFill>
                </a:rPr>
                <a:t>Plattform auf MS Teams</a:t>
              </a:r>
            </a:p>
          </p:txBody>
        </p:sp>
        <p:sp>
          <p:nvSpPr>
            <p:cNvPr id="87" name="Sechseck 86">
              <a:extLst>
                <a:ext uri="{FF2B5EF4-FFF2-40B4-BE49-F238E27FC236}">
                  <a16:creationId xmlns:a16="http://schemas.microsoft.com/office/drawing/2014/main" id="{771E93CC-2D80-6685-D34E-9CCC0137F089}"/>
                </a:ext>
              </a:extLst>
            </p:cNvPr>
            <p:cNvSpPr/>
            <p:nvPr/>
          </p:nvSpPr>
          <p:spPr>
            <a:xfrm>
              <a:off x="4579808" y="3148212"/>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a:solidFill>
                    <a:schemeClr val="bg1"/>
                  </a:solidFill>
                </a:rPr>
                <a:t>Blog</a:t>
              </a:r>
            </a:p>
          </p:txBody>
        </p:sp>
        <p:sp>
          <p:nvSpPr>
            <p:cNvPr id="91" name="Sechseck 90">
              <a:extLst>
                <a:ext uri="{FF2B5EF4-FFF2-40B4-BE49-F238E27FC236}">
                  <a16:creationId xmlns:a16="http://schemas.microsoft.com/office/drawing/2014/main" id="{E1B8AC79-E629-A139-20FC-65271EADB9E2}"/>
                </a:ext>
              </a:extLst>
            </p:cNvPr>
            <p:cNvSpPr/>
            <p:nvPr/>
          </p:nvSpPr>
          <p:spPr>
            <a:xfrm>
              <a:off x="5568579" y="2633275"/>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a:solidFill>
                    <a:schemeClr val="bg1"/>
                  </a:solidFill>
                </a:rPr>
                <a:t>Projekte finden und darstellen</a:t>
              </a:r>
            </a:p>
          </p:txBody>
        </p:sp>
        <p:sp>
          <p:nvSpPr>
            <p:cNvPr id="95" name="Sechseck 94">
              <a:extLst>
                <a:ext uri="{FF2B5EF4-FFF2-40B4-BE49-F238E27FC236}">
                  <a16:creationId xmlns:a16="http://schemas.microsoft.com/office/drawing/2014/main" id="{FDF728B4-3BC7-DFD7-4FC8-B778815083E3}"/>
                </a:ext>
              </a:extLst>
            </p:cNvPr>
            <p:cNvSpPr/>
            <p:nvPr/>
          </p:nvSpPr>
          <p:spPr>
            <a:xfrm>
              <a:off x="4571414" y="4207270"/>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dirty="0" err="1">
                  <a:solidFill>
                    <a:schemeClr val="bg1"/>
                  </a:solidFill>
                </a:rPr>
                <a:t>Multiplika</a:t>
              </a:r>
              <a:r>
                <a:rPr lang="de-DE" sz="675" dirty="0">
                  <a:solidFill>
                    <a:schemeClr val="bg1"/>
                  </a:solidFill>
                </a:rPr>
                <a:t>-toren</a:t>
              </a:r>
            </a:p>
          </p:txBody>
        </p:sp>
        <p:sp>
          <p:nvSpPr>
            <p:cNvPr id="99" name="Sechseck 98">
              <a:extLst>
                <a:ext uri="{FF2B5EF4-FFF2-40B4-BE49-F238E27FC236}">
                  <a16:creationId xmlns:a16="http://schemas.microsoft.com/office/drawing/2014/main" id="{3A66E1D0-89E2-D10E-3149-4C02F3DA5948}"/>
                </a:ext>
              </a:extLst>
            </p:cNvPr>
            <p:cNvSpPr/>
            <p:nvPr/>
          </p:nvSpPr>
          <p:spPr>
            <a:xfrm>
              <a:off x="5575145" y="3697351"/>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a:solidFill>
                    <a:schemeClr val="bg1"/>
                  </a:solidFill>
                </a:rPr>
                <a:t>Strategie Updates</a:t>
              </a:r>
            </a:p>
          </p:txBody>
        </p:sp>
        <p:sp>
          <p:nvSpPr>
            <p:cNvPr id="102" name="Sechseck 101">
              <a:extLst>
                <a:ext uri="{FF2B5EF4-FFF2-40B4-BE49-F238E27FC236}">
                  <a16:creationId xmlns:a16="http://schemas.microsoft.com/office/drawing/2014/main" id="{DC950629-B92C-599E-B345-E005DE333557}"/>
                </a:ext>
              </a:extLst>
            </p:cNvPr>
            <p:cNvSpPr/>
            <p:nvPr/>
          </p:nvSpPr>
          <p:spPr>
            <a:xfrm>
              <a:off x="5558357" y="4772716"/>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675">
                  <a:solidFill>
                    <a:schemeClr val="bg1"/>
                  </a:solidFill>
                </a:rPr>
                <a:t>Strategie Tag</a:t>
              </a:r>
            </a:p>
          </p:txBody>
        </p:sp>
        <p:sp>
          <p:nvSpPr>
            <p:cNvPr id="103" name="Sechseck 102">
              <a:extLst>
                <a:ext uri="{FF2B5EF4-FFF2-40B4-BE49-F238E27FC236}">
                  <a16:creationId xmlns:a16="http://schemas.microsoft.com/office/drawing/2014/main" id="{3F96707C-AAEF-1615-D8A1-193E1A9753EF}"/>
                </a:ext>
              </a:extLst>
            </p:cNvPr>
            <p:cNvSpPr/>
            <p:nvPr/>
          </p:nvSpPr>
          <p:spPr>
            <a:xfrm>
              <a:off x="4571413" y="5282635"/>
              <a:ext cx="1149705" cy="987223"/>
            </a:xfrm>
            <a:prstGeom prst="hexagon">
              <a:avLst>
                <a:gd name="adj" fmla="val 25000"/>
                <a:gd name="vf" fmla="val 115470"/>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8580" tIns="34290" rIns="68580" bIns="34290" anchor="ctr"/>
            <a:lstStyle/>
            <a:p>
              <a:pPr algn="ctr"/>
              <a:r>
                <a:rPr lang="de-DE" sz="675">
                  <a:solidFill>
                    <a:schemeClr val="bg1"/>
                  </a:solidFill>
                </a:rPr>
                <a:t>Kreativ-Camp</a:t>
              </a:r>
              <a:endParaRPr lang="de-DE" sz="675">
                <a:solidFill>
                  <a:schemeClr val="bg1"/>
                </a:solidFill>
                <a:cs typeface="Arial"/>
              </a:endParaRPr>
            </a:p>
          </p:txBody>
        </p:sp>
      </p:grpSp>
      <p:sp>
        <p:nvSpPr>
          <p:cNvPr id="108" name="Sprechblase: oval 107">
            <a:extLst>
              <a:ext uri="{FF2B5EF4-FFF2-40B4-BE49-F238E27FC236}">
                <a16:creationId xmlns:a16="http://schemas.microsoft.com/office/drawing/2014/main" id="{6D31825E-4C18-2E88-3213-876F7FCBB8C7}"/>
              </a:ext>
            </a:extLst>
          </p:cNvPr>
          <p:cNvSpPr/>
          <p:nvPr/>
        </p:nvSpPr>
        <p:spPr>
          <a:xfrm>
            <a:off x="1389770" y="1447607"/>
            <a:ext cx="1321267" cy="595202"/>
          </a:xfrm>
          <a:prstGeom prst="wedgeEllipseCallout">
            <a:avLst>
              <a:gd name="adj1" fmla="val 52500"/>
              <a:gd name="adj2" fmla="val 699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Befähigen und Unterstützen</a:t>
            </a:r>
          </a:p>
        </p:txBody>
      </p:sp>
      <p:sp>
        <p:nvSpPr>
          <p:cNvPr id="110" name="Sprechblase: oval 109">
            <a:extLst>
              <a:ext uri="{FF2B5EF4-FFF2-40B4-BE49-F238E27FC236}">
                <a16:creationId xmlns:a16="http://schemas.microsoft.com/office/drawing/2014/main" id="{672AB553-C89A-B5FB-0A47-D4CDBBF2D28B}"/>
              </a:ext>
            </a:extLst>
          </p:cNvPr>
          <p:cNvSpPr/>
          <p:nvPr/>
        </p:nvSpPr>
        <p:spPr>
          <a:xfrm>
            <a:off x="6334285" y="1342739"/>
            <a:ext cx="1419946" cy="680040"/>
          </a:xfrm>
          <a:prstGeom prst="wedgeEllipseCallout">
            <a:avLst>
              <a:gd name="adj1" fmla="val -89101"/>
              <a:gd name="adj2" fmla="val 161402"/>
            </a:avLst>
          </a:prstGeom>
          <a:solidFill>
            <a:schemeClr val="tx2">
              <a:lumMod val="40000"/>
              <a:lumOff val="60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de-DE" sz="1000">
                <a:solidFill>
                  <a:schemeClr val="bg1"/>
                </a:solidFill>
              </a:rPr>
              <a:t>Identifizieren, Informieren und Vernetzen</a:t>
            </a:r>
          </a:p>
        </p:txBody>
      </p:sp>
    </p:spTree>
    <p:extLst>
      <p:ext uri="{BB962C8B-B14F-4D97-AF65-F5344CB8AC3E}">
        <p14:creationId xmlns:p14="http://schemas.microsoft.com/office/powerpoint/2010/main" val="29018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gLxcUWyWUGnEzEMFFgdvQ"/>
</p:tagLst>
</file>

<file path=ppt/theme/theme1.xml><?xml version="1.0" encoding="utf-8"?>
<a:theme xmlns:a="http://schemas.openxmlformats.org/drawingml/2006/main" name="Office – ohne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3FA4014C-33EB-4B51-BB67-573F4E01A6C0}"/>
    </a:ext>
  </a:extLst>
</a:theme>
</file>

<file path=ppt/theme/theme2.xml><?xml version="1.0" encoding="utf-8"?>
<a:theme xmlns:a="http://schemas.openxmlformats.org/drawingml/2006/main" name="Office – mit Fußzeile">
  <a:themeElements>
    <a:clrScheme name="DRK Neu">
      <a:dk1>
        <a:sysClr val="windowText" lastClr="000000"/>
      </a:dk1>
      <a:lt1>
        <a:sysClr val="window" lastClr="FFFFFF"/>
      </a:lt1>
      <a:dk2>
        <a:srgbClr val="E60005"/>
      </a:dk2>
      <a:lt2>
        <a:srgbClr val="EBF5FF"/>
      </a:lt2>
      <a:accent1>
        <a:srgbClr val="E60005"/>
      </a:accent1>
      <a:accent2>
        <a:srgbClr val="EB8264"/>
      </a:accent2>
      <a:accent3>
        <a:srgbClr val="FAC3AF"/>
      </a:accent3>
      <a:accent4>
        <a:srgbClr val="002D55"/>
      </a:accent4>
      <a:accent5>
        <a:srgbClr val="698CAF"/>
      </a:accent5>
      <a:accent6>
        <a:srgbClr val="B4C3D7"/>
      </a:accent6>
      <a:hlink>
        <a:srgbClr val="E60005"/>
      </a:hlink>
      <a:folHlink>
        <a:srgbClr val="002D55"/>
      </a:folHlink>
    </a:clrScheme>
    <a:fontScheme name="DRK">
      <a:majorFont>
        <a:latin typeface="Merriweather"/>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C830D808-8ECC-4608-9FA9-1E9D7AF241B0}"/>
    </a:ext>
  </a:extLst>
</a:theme>
</file>

<file path=ppt/theme/theme3.xml><?xml version="1.0" encoding="utf-8"?>
<a:theme xmlns:a="http://schemas.openxmlformats.org/drawingml/2006/main" name="Kapiteltre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78B8253-A352-47FB-A6E7-D81B1E798E47}" vid="{432410BA-0ABB-46C7-A5D6-DC647245B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09A0C15EED9C347A47BC689E4C13F2E" ma:contentTypeVersion="498" ma:contentTypeDescription="Ein neues Dokument erstellen." ma:contentTypeScope="" ma:versionID="d85df067018338140840ced5ba6ff9ec">
  <xsd:schema xmlns:xsd="http://www.w3.org/2001/XMLSchema" xmlns:xs="http://www.w3.org/2001/XMLSchema" xmlns:p="http://schemas.microsoft.com/office/2006/metadata/properties" xmlns:ns2="d4c87017-4c1d-4edb-b356-50187f87b433" xmlns:ns3="5d74c7cb-e2f6-4ea0-ac56-3b9fad540a1d" targetNamespace="http://schemas.microsoft.com/office/2006/metadata/properties" ma:root="true" ma:fieldsID="3503850b6e95ee6aecf5d69dd636c842" ns2:_="" ns3:_="">
    <xsd:import namespace="d4c87017-4c1d-4edb-b356-50187f87b433"/>
    <xsd:import namespace="5d74c7cb-e2f6-4ea0-ac56-3b9fad540a1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87017-4c1d-4edb-b356-50187f87b433"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b0ae6c43-e8a6-4c35-8d35-226fc43fdcda}" ma:internalName="TaxCatchAll" ma:showField="CatchAllData" ma:web="d4c87017-4c1d-4edb-b356-50187f87b4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4c7cb-e2f6-4ea0-ac56-3b9fad540a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4b42da31-f07d-4bc5-921b-0bfb276d6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4c87017-4c1d-4edb-b356-50187f87b433" xsi:nil="true"/>
    <lcf76f155ced4ddcb4097134ff3c332f xmlns="5d74c7cb-e2f6-4ea0-ac56-3b9fad540a1d">
      <Terms xmlns="http://schemas.microsoft.com/office/infopath/2007/PartnerControls"/>
    </lcf76f155ced4ddcb4097134ff3c332f>
    <_dlc_DocId xmlns="d4c87017-4c1d-4edb-b356-50187f87b433">Y7DEUYCN3CT5-1838230626-101004</_dlc_DocId>
    <_dlc_DocIdUrl xmlns="d4c87017-4c1d-4edb-b356-50187f87b433">
      <Url>https://drkgsberlin.sharepoint.com/sites/Bereich_1/_layouts/15/DocIdRedir.aspx?ID=Y7DEUYCN3CT5-1838230626-101004</Url>
      <Description>Y7DEUYCN3CT5-1838230626-101004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EF821-C350-4439-8911-60AE40ED8A21}">
  <ds:schemaRefs>
    <ds:schemaRef ds:uri="5d74c7cb-e2f6-4ea0-ac56-3b9fad540a1d"/>
    <ds:schemaRef ds:uri="d4c87017-4c1d-4edb-b356-50187f87b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03FFA8-751F-44EB-A196-BB377B932599}">
  <ds:schemaRefs>
    <ds:schemaRef ds:uri="http://purl.org/dc/dcmitype/"/>
    <ds:schemaRef ds:uri="d4c87017-4c1d-4edb-b356-50187f87b433"/>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5d74c7cb-e2f6-4ea0-ac56-3b9fad540a1d"/>
    <ds:schemaRef ds:uri="http://www.w3.org/XML/1998/namespace"/>
  </ds:schemaRefs>
</ds:datastoreItem>
</file>

<file path=customXml/itemProps3.xml><?xml version="1.0" encoding="utf-8"?>
<ds:datastoreItem xmlns:ds="http://schemas.openxmlformats.org/officeDocument/2006/customXml" ds:itemID="{F43B217A-607F-4152-ABE9-8D4085CC0D17}">
  <ds:schemaRefs>
    <ds:schemaRef ds:uri="http://schemas.microsoft.com/sharepoint/events"/>
  </ds:schemaRefs>
</ds:datastoreItem>
</file>

<file path=customXml/itemProps4.xml><?xml version="1.0" encoding="utf-8"?>
<ds:datastoreItem xmlns:ds="http://schemas.openxmlformats.org/officeDocument/2006/customXml" ds:itemID="{DBFC9BE5-A820-4193-A651-A46C3D805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DRK_Praesentation_16zu9</Template>
  <TotalTime>0</TotalTime>
  <Words>2490</Words>
  <Application>Microsoft Office PowerPoint</Application>
  <PresentationFormat>Bildschirmpräsentation (16:9)</PresentationFormat>
  <Paragraphs>315</Paragraphs>
  <Slides>23</Slides>
  <Notes>13</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23</vt:i4>
      </vt:variant>
    </vt:vector>
  </HeadingPairs>
  <TitlesOfParts>
    <vt:vector size="36" baseType="lpstr">
      <vt:lpstr>MS PGothic</vt:lpstr>
      <vt:lpstr>Arial</vt:lpstr>
      <vt:lpstr>Calibri</vt:lpstr>
      <vt:lpstr>Georgia</vt:lpstr>
      <vt:lpstr>HelveticaNeueLT Std</vt:lpstr>
      <vt:lpstr>HelveticaNeueLT Std Lt</vt:lpstr>
      <vt:lpstr>HelveticaNeueLT Std Med</vt:lpstr>
      <vt:lpstr>Symbol</vt:lpstr>
      <vt:lpstr>Verdana</vt:lpstr>
      <vt:lpstr>Wingdings</vt:lpstr>
      <vt:lpstr>Office – ohne Fußzeile</vt:lpstr>
      <vt:lpstr>Office – mit Fußzeile</vt:lpstr>
      <vt:lpstr>Kapiteltrenner</vt:lpstr>
      <vt:lpstr>Strategieentwicklung &amp; Umsetzungsprogramm</vt:lpstr>
      <vt:lpstr>„Füreinander da. Miteinander stark.“ ist die Umsetzung der Strategie der Föderation im DRK.</vt:lpstr>
      <vt:lpstr>PowerPoint-Präsentation</vt:lpstr>
      <vt:lpstr>Die DRK-Strategie Füreinander da. Miteinander stark.  wurde unter großer Beteiligung entwickelt.</vt:lpstr>
      <vt:lpstr>Bis Ende 2024 soll zunächst das Hauptziel I als Schwerpunkt umgesetzt werden.</vt:lpstr>
      <vt:lpstr>Für eine breite Beteiligung wurde ein Umsetzungsprogramm entwickelt. Die DRK-LV setzen die Strategie bedarfsgerecht um.</vt:lpstr>
      <vt:lpstr>Das Umsetzungskonzept</vt:lpstr>
      <vt:lpstr>Ein Leitbild beschreibt die Grundsätze der Umsetzung bis 2030.</vt:lpstr>
      <vt:lpstr>Für die Umsetzung werden zwei Pakete mit passenden Maßnahmen geschnürt.</vt:lpstr>
      <vt:lpstr>Ab Juli 2023 starteten die ersten Angebote für den aktuellen Schwerpunkt (1/5).</vt:lpstr>
      <vt:lpstr>Ab Juli 2023 starteten die ersten Angebote für den aktuellen Schwerpunkt (2/5).</vt:lpstr>
      <vt:lpstr>Mit dem Schulungsprogramm unterstützt das Generalsekretariat Strategievorhaben im Gesamtverband.</vt:lpstr>
      <vt:lpstr>Ab Juli 2023 starteten die ersten Angebote für den aktuellen Schwerpunkt (3/5). </vt:lpstr>
      <vt:lpstr>Ab Juli 2023 starteten die ersten Angebote für den aktuellen Schwerpunkt (4/5).</vt:lpstr>
      <vt:lpstr>Beim Stammtisch stehen das Kennenlernen der Strategie und das Miteinander im Vordergrund.</vt:lpstr>
      <vt:lpstr>Ab Juli 2023 starteten die ersten Angebote für den aktuellen Schwerpunkt (5/5).</vt:lpstr>
      <vt:lpstr>Organisation der Umsetzung</vt:lpstr>
      <vt:lpstr>Eine Steuerungsgruppe lenkt die Umsetzung der Strategie. Unterstützt wird sie von GS und LV.</vt:lpstr>
      <vt:lpstr>Zusätzlich wird zurzeit eine Resonanzgruppe aufgestellt.</vt:lpstr>
      <vt:lpstr>Neben dem Umsetzungsprogramm werden die DRK-Gliederungen auch direkt unterstützt.</vt:lpstr>
      <vt:lpstr>Und wie geht’s weiter?</vt:lpstr>
      <vt:lpstr>Informieren Sie sich online über die Strategieumsetzung.</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Lea von Salzen</dc:creator>
  <cp:lastModifiedBy>Lea von Salzen</cp:lastModifiedBy>
  <cp:revision>2</cp:revision>
  <dcterms:created xsi:type="dcterms:W3CDTF">2023-09-13T07:34:46Z</dcterms:created>
  <dcterms:modified xsi:type="dcterms:W3CDTF">2024-06-10T16:17:03Z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_HilfslinienVertical">
    <vt:lpwstr>CustomLayout</vt:lpwstr>
  </property>
  <property fmtid="{D5CDD505-2E9C-101B-9397-08002B2CF9AE}" pid="3" name="ho_HilfslinienVertical1">
    <vt:lpwstr>1.2</vt:lpwstr>
  </property>
  <property fmtid="{D5CDD505-2E9C-101B-9397-08002B2CF9AE}" pid="4" name="ho_HilfslinienVertical2">
    <vt:lpwstr>12.4</vt:lpwstr>
  </property>
  <property fmtid="{D5CDD505-2E9C-101B-9397-08002B2CF9AE}" pid="5" name="ho_HilfslinienVertical3">
    <vt:lpwstr>13</vt:lpwstr>
  </property>
  <property fmtid="{D5CDD505-2E9C-101B-9397-08002B2CF9AE}" pid="6" name="ho_HilfslinienVertical4">
    <vt:lpwstr>24.2</vt:lpwstr>
  </property>
  <property fmtid="{D5CDD505-2E9C-101B-9397-08002B2CF9AE}" pid="7" name="ho_HilfslinienVertical5">
    <vt:lpwstr>23.9</vt:lpwstr>
  </property>
  <property fmtid="{D5CDD505-2E9C-101B-9397-08002B2CF9AE}" pid="8" name="ho_HilfslinienVertical6">
    <vt:lpwstr>5.2</vt:lpwstr>
  </property>
  <property fmtid="{D5CDD505-2E9C-101B-9397-08002B2CF9AE}" pid="9" name="ho_HilfslinienVertical7">
    <vt:lpwstr/>
  </property>
  <property fmtid="{D5CDD505-2E9C-101B-9397-08002B2CF9AE}" pid="10" name="ho_HilfslinienVertical8">
    <vt:lpwstr/>
  </property>
  <property fmtid="{D5CDD505-2E9C-101B-9397-08002B2CF9AE}" pid="11" name="ho_HilfslinienVertical9">
    <vt:lpwstr/>
  </property>
  <property fmtid="{D5CDD505-2E9C-101B-9397-08002B2CF9AE}" pid="12" name="ho_HilfslinienVertical10">
    <vt:lpwstr/>
  </property>
  <property fmtid="{D5CDD505-2E9C-101B-9397-08002B2CF9AE}" pid="13" name="ho_HilfslinienVertical11">
    <vt:lpwstr/>
  </property>
  <property fmtid="{D5CDD505-2E9C-101B-9397-08002B2CF9AE}" pid="14" name="ho_HilfslinienVertical12">
    <vt:lpwstr/>
  </property>
  <property fmtid="{D5CDD505-2E9C-101B-9397-08002B2CF9AE}" pid="15" name="ho_HilfslinienVertical13">
    <vt:lpwstr/>
  </property>
  <property fmtid="{D5CDD505-2E9C-101B-9397-08002B2CF9AE}" pid="16" name="ho_HilfslinienVertical14">
    <vt:lpwstr/>
  </property>
  <property fmtid="{D5CDD505-2E9C-101B-9397-08002B2CF9AE}" pid="17" name="ho_HilfslinienVertical15">
    <vt:lpwstr/>
  </property>
  <property fmtid="{D5CDD505-2E9C-101B-9397-08002B2CF9AE}" pid="18" name="ho_HilfslinienVertical16">
    <vt:lpwstr/>
  </property>
  <property fmtid="{D5CDD505-2E9C-101B-9397-08002B2CF9AE}" pid="19" name="ho_HilfslinienVertical17">
    <vt:lpwstr/>
  </property>
  <property fmtid="{D5CDD505-2E9C-101B-9397-08002B2CF9AE}" pid="20" name="ho_HilfslinienVertical18">
    <vt:lpwstr/>
  </property>
  <property fmtid="{D5CDD505-2E9C-101B-9397-08002B2CF9AE}" pid="21" name="ho_HilfslinienVertical19">
    <vt:lpwstr/>
  </property>
  <property fmtid="{D5CDD505-2E9C-101B-9397-08002B2CF9AE}" pid="22" name="ho_HilfslinienVertical20">
    <vt:lpwstr/>
  </property>
  <property fmtid="{D5CDD505-2E9C-101B-9397-08002B2CF9AE}" pid="23" name="ho_HilfslinienHorizontal">
    <vt:lpwstr>CustomLayout</vt:lpwstr>
  </property>
  <property fmtid="{D5CDD505-2E9C-101B-9397-08002B2CF9AE}" pid="24" name="ho_HilfslinienHorizontal1">
    <vt:lpwstr>.6</vt:lpwstr>
  </property>
  <property fmtid="{D5CDD505-2E9C-101B-9397-08002B2CF9AE}" pid="25" name="ho_HilfslinienHorizontal2">
    <vt:lpwstr>1.8</vt:lpwstr>
  </property>
  <property fmtid="{D5CDD505-2E9C-101B-9397-08002B2CF9AE}" pid="26" name="ho_HilfslinienHorizontal3">
    <vt:lpwstr>2.4</vt:lpwstr>
  </property>
  <property fmtid="{D5CDD505-2E9C-101B-9397-08002B2CF9AE}" pid="27" name="ho_HilfslinienHorizontal4">
    <vt:lpwstr>9.6</vt:lpwstr>
  </property>
  <property fmtid="{D5CDD505-2E9C-101B-9397-08002B2CF9AE}" pid="28" name="ho_HilfslinienHorizontal5">
    <vt:lpwstr>10.2</vt:lpwstr>
  </property>
  <property fmtid="{D5CDD505-2E9C-101B-9397-08002B2CF9AE}" pid="29" name="ho_HilfslinienHorizontal6">
    <vt:lpwstr>9.3</vt:lpwstr>
  </property>
  <property fmtid="{D5CDD505-2E9C-101B-9397-08002B2CF9AE}" pid="30" name="ho_HilfslinienHorizontal7">
    <vt:lpwstr>2</vt:lpwstr>
  </property>
  <property fmtid="{D5CDD505-2E9C-101B-9397-08002B2CF9AE}" pid="31" name="ho_HilfslinienHorizontal8">
    <vt:lpwstr>12.588</vt:lpwstr>
  </property>
  <property fmtid="{D5CDD505-2E9C-101B-9397-08002B2CF9AE}" pid="32" name="ho_HilfslinienHorizontal9">
    <vt:lpwstr>5</vt:lpwstr>
  </property>
  <property fmtid="{D5CDD505-2E9C-101B-9397-08002B2CF9AE}" pid="33" name="ho_HilfslinienHorizontal10">
    <vt:lpwstr/>
  </property>
  <property fmtid="{D5CDD505-2E9C-101B-9397-08002B2CF9AE}" pid="34" name="ho_HilfslinienHorizontal11">
    <vt:lpwstr/>
  </property>
  <property fmtid="{D5CDD505-2E9C-101B-9397-08002B2CF9AE}" pid="35" name="ho_HilfslinienHorizontal12">
    <vt:lpwstr/>
  </property>
  <property fmtid="{D5CDD505-2E9C-101B-9397-08002B2CF9AE}" pid="36" name="ho_HilfslinienHorizontal13">
    <vt:lpwstr/>
  </property>
  <property fmtid="{D5CDD505-2E9C-101B-9397-08002B2CF9AE}" pid="37" name="ho_HilfslinienHorizontal14">
    <vt:lpwstr/>
  </property>
  <property fmtid="{D5CDD505-2E9C-101B-9397-08002B2CF9AE}" pid="38" name="ho_HilfslinienHorizontal15">
    <vt:lpwstr/>
  </property>
  <property fmtid="{D5CDD505-2E9C-101B-9397-08002B2CF9AE}" pid="39" name="ho_HilfslinienHorizontal16">
    <vt:lpwstr/>
  </property>
  <property fmtid="{D5CDD505-2E9C-101B-9397-08002B2CF9AE}" pid="40" name="ho_HilfslinienHorizontal17">
    <vt:lpwstr/>
  </property>
  <property fmtid="{D5CDD505-2E9C-101B-9397-08002B2CF9AE}" pid="41" name="ho_HilfslinienHorizontal18">
    <vt:lpwstr/>
  </property>
  <property fmtid="{D5CDD505-2E9C-101B-9397-08002B2CF9AE}" pid="42" name="ho_HilfslinienHorizontal19">
    <vt:lpwstr/>
  </property>
  <property fmtid="{D5CDD505-2E9C-101B-9397-08002B2CF9AE}" pid="43" name="ho_HilfslinienHorizontal20">
    <vt:lpwstr/>
  </property>
  <property fmtid="{D5CDD505-2E9C-101B-9397-08002B2CF9AE}" pid="44" name="ContentTypeId">
    <vt:lpwstr>0x010100F09A0C15EED9C347A47BC689E4C13F2E</vt:lpwstr>
  </property>
  <property fmtid="{D5CDD505-2E9C-101B-9397-08002B2CF9AE}" pid="45" name="MediaServiceImageTags">
    <vt:lpwstr/>
  </property>
  <property fmtid="{D5CDD505-2E9C-101B-9397-08002B2CF9AE}" pid="46" name="_dlc_DocIdItemGuid">
    <vt:lpwstr>3aaa5e9f-9316-4092-91e7-a1171e4ffe63</vt:lpwstr>
  </property>
</Properties>
</file>